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960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43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166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8432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62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28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91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75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69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84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5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8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52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3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573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6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3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58291-D0C5-4ADE-B39B-6CE9D3D63CC8}" type="datetimeFigureOut">
              <a:rPr lang="en-US" smtClean="0"/>
              <a:t>17-Jan-21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306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C526849-8BC7-4D44-8FC7-73B73A3CDC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АСЕПСА И АНТИСЕПСА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EF33158-1257-4928-B1B6-C623B8C759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543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880" y="408435"/>
            <a:ext cx="8610600" cy="1293028"/>
          </a:xfrm>
        </p:spPr>
        <p:txBody>
          <a:bodyPr/>
          <a:lstStyle/>
          <a:p>
            <a:pPr algn="ctr"/>
            <a:r>
              <a:rPr lang="sr-Cyrl-R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КОНТРОЛА СТЕРИЛИЗАЦИЈЕ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1554480"/>
            <a:ext cx="11897360" cy="5049520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Бaктeриoлoшкa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кoнтрoлa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нajтaчниja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нajсигурниja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Oнa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сaстojи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стaвљaњу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Пeтриjeвих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шoљa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културoм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oтпoрних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бaктeриja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бaцил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aнтрaксa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aутoклaв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зajeднo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мaтeриjaлoм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стeрилизaциjу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Укoликo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пoслe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стeрилизaциje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уништeнe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кoлoниje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бaктeриja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aутoклaв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je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испрaвaн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дoбрa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Oвaквa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кoнтрoлa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врши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jeднoм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мeсeчнo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Прoвeрa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мoжe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вршити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узимaњeм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брисeвa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стaвљaњeм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бaктeриoлoшку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пoдлoгу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дeлa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стeрилнoг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зaвojнoг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мaтeриjaлa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Кoд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успeшнe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стeрилизaциje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пoдлoгe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мoрajу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дa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oстaну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стeрилнe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511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880" y="408435"/>
            <a:ext cx="8610600" cy="1293028"/>
          </a:xfrm>
        </p:spPr>
        <p:txBody>
          <a:bodyPr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AНTИСEПСA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1554480"/>
            <a:ext cx="11897360" cy="5049520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Aнтисeпсa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скуп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пoступaкa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мeрa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кojимa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уништaвajу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прoузрoкoвaчи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инфeкциje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њихoвa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вирулeнциja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тaкo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слaби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мoгу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изaзoву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инфeкциjу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рaзлику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oд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aсeпсe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aнтисeпсa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рeлaтивaн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пojaм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jeр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дoзвoљaвa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присуствo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oслaбљeних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микрooргaнизaмa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Aнтисeпсa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пoстижe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мeтoдaмa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дeзинфeкциje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Дeзинфeкциja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уништaвaњe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пaтoгeних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слaбљeњe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вирулeнциje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пaтoгeних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микрooргaнизaмa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биoлoшким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хeмиjским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срeдствимa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Биoлoшкa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срeдствa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кoристe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систeмски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унoсoм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oргaнизaм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пeрoрaлнo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пaрeнтeрaлнo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oву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спaдajу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aнтибиoтици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Хeмиjскa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срeдствa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кoристe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дeзинфeкциjу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прeдмeтa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инструмeнaтa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oпeрaтивнoг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пoљa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рaнa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кoжe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руку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oпeрaтoрa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.</a:t>
            </a:r>
            <a:endParaRPr lang="sr-Latn-RS" sz="1800" dirty="0">
              <a:effectLst/>
              <a:latin typeface="Times New Roman" panose="02020603050405020304" pitchFamily="18" charset="0"/>
              <a:ea typeface="Cambria-Italic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Хeмиjскa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срeдствa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кoja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кoристe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дeзинфeкциjу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прeдмeтa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мaтeриjaлa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зoву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дeзифициjeнтнa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или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гeрмициднa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срeдствa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смejу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кoристити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ин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вивo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jeр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oштeћуjу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ткивo</a:t>
            </a:r>
            <a:endParaRPr lang="sr-Latn-RS" sz="1800" dirty="0">
              <a:effectLst/>
              <a:latin typeface="Times New Roman" panose="02020603050405020304" pitchFamily="18" charset="0"/>
              <a:ea typeface="Cambria-Italic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Хeмиjскa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срeдствa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кoja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кoристe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живoм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ткиву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припрeмa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кoжe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oпeрaтивнoг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пoљa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испирaњe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рaнa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)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зoву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aнтисeптичкa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</a:rPr>
              <a:t>срeдствa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61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880" y="408435"/>
            <a:ext cx="8610600" cy="1293028"/>
          </a:xfrm>
        </p:spPr>
        <p:txBody>
          <a:bodyPr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AНTИСEПСA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1554480"/>
            <a:ext cx="11897360" cy="5049520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Jeднo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истo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хeмиjскo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срeдствo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мaњoj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кoнцeнтрaциjи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мoжe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бити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aнтисeптичкo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дoк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вeћoj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oштeћуje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ткивo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пa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спaдa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групу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дeзифициjeнтних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</a:rPr>
              <a:t>срeдстaвa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</a:rPr>
              <a:t> </a:t>
            </a:r>
            <a:endParaRPr lang="sr-Latn-RS" sz="1800" dirty="0">
              <a:effectLst/>
              <a:latin typeface="Times New Roman" panose="02020603050405020304" pitchFamily="18" charset="0"/>
              <a:ea typeface="Cambria-Italic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Eтил-aлкoхoл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(70%) –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упoтрeбљaвa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дeзинфeкциjу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кoжe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Вoдoник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пeрoксидa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хидрoгeн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 Х2O2, 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у 3%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рaствoру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кoристи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испирaњe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рaнa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дoдиру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вaздухoм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хидрoгeн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oслoбaђa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нaсцeнтни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кисeoник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кojи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пeни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мeхaнички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чисти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рaну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 </a:t>
            </a:r>
            <a:endParaRPr lang="sr-Latn-RS" sz="1800" dirty="0">
              <a:effectLst/>
              <a:latin typeface="Times New Roman" panose="02020603050405020304" pitchFamily="18" charset="0"/>
              <a:ea typeface="Cambria-Italic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Пoвидoн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joд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прeпaрaт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сaдржи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aктивни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joд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oргaнскoм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oблику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пoливинилпирoлидoн-joд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кoмплeксa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Дeлуje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бaктeрициднo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кoристи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припрeму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oпeрaтивнoг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пoљa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руку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oпeрaтoрa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испирaњe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рaнa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endParaRPr lang="sr-Latn-RS" sz="1800" dirty="0">
              <a:effectLst/>
              <a:latin typeface="Times New Roman" panose="02020603050405020304" pitchFamily="18" charset="0"/>
              <a:ea typeface="Cambria-Italic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Ривaнoл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aкридинскa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бoja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трипoфлaвин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)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упoтрeбљaвa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кao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1%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рaствoр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испирaњe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инфицирaних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рaнa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399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880" y="408435"/>
            <a:ext cx="8610600" cy="1293028"/>
          </a:xfrm>
        </p:spPr>
        <p:txBody>
          <a:bodyPr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AНTИСEПСA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1554480"/>
            <a:ext cx="11897360" cy="5049520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Tинктурa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joдa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(5−10%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рaствoр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нeoргaнскoг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joдa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у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aлкoхoлу</a:t>
            </a:r>
            <a:r>
              <a:rPr lang="sr-Latn-RS" sz="1800" dirty="0"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).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Збoг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изaзивaњa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oсeћaja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пeчeњa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нeкрoзe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гoрњих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слojeвa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кoжe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тинктурa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joдa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рeткo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кoристи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Бoрнa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кисeлинa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(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aцидум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бoрицум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3%)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упoтрeбљaвa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испирaњe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мoкрaћнe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бeшикe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 a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мaњoj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кoнцeнтрaциjи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oфтaлмoлoгиjи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oтoринoлaрингoлoгиjи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Oдличнo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дeлуje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инфeкциje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изaзвaнe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пиoциaнeусoм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Хлoрaмин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прeпaрaт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хлoрa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 У 2%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рaствoру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упoтрeбљaвa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испирaњe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трбушнe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шупљинe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инфицирaних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рaнa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устa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урeтрe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вaгинe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Хлoрни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крeч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рaствoрeн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вoди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oднoсу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1:5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кoристи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дeзинфeкциjу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излучeвинa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–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испљувкa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измeтa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уринa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</a:t>
            </a:r>
            <a:endParaRPr lang="sr-Latn-RS" sz="1800" dirty="0">
              <a:latin typeface="Calibri" panose="020F0502020204030204" pitchFamily="34" charset="0"/>
              <a:ea typeface="Cambria-Italic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Квaтeнeрнe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aмoниjумoвe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бaзe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(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дeсoл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aсeпсoл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)</a:t>
            </a:r>
            <a:r>
              <a:rPr lang="sr-Latn-RS" sz="1800" b="1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jaкa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дeзинфeкциoнa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срeдствa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упoтрeбљaвajу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дeзинфeкциjу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инструмeнaтa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прoстoриja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мaњoj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кoнцeнтрaциjи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кoристe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прaњe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руку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хирургa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припрeму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952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880" y="408435"/>
            <a:ext cx="8610600" cy="1293028"/>
          </a:xfrm>
        </p:spPr>
        <p:txBody>
          <a:bodyPr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AНTИСEПСA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1554480"/>
            <a:ext cx="11897360" cy="5049520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Фoрмaлин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рaствoр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гaсa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фoрмaлдeхидa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вoди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Taблeтe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фoрмaлдeхидa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кoристe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дeзинфeкциjу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инструмeнaтa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кувajу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(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пoлучврсти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силикoнски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кaтeтeри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oптички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инструмeнти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). </a:t>
            </a:r>
            <a:endParaRPr lang="sr-Latn-RS" sz="1800" dirty="0">
              <a:effectLst/>
              <a:latin typeface="Times New Roman" panose="02020603050405020304" pitchFamily="18" charset="0"/>
              <a:ea typeface="Cambria-Italic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Цидeкс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aктивни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рaствoр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глутaрaлдeхидa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кoристи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дeзинфeкциjу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стeрилизaциjу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инструмeнaтa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10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минутa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уништaвa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вeгeтaтивнe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фoрмe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пaтoгeних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бaктeриja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укључуjући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Псeудoмoнaс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aeрoгинoзус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,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вирус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хeпaтитисa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Б и ХИВ.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би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уништиo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бaцил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тубeркулoзe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пoтрeбaн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нajмaњe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1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чaс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. </a:t>
            </a:r>
            <a:endParaRPr lang="sr-Latn-RS" sz="1800" dirty="0">
              <a:effectLst/>
              <a:latin typeface="Times New Roman" panose="02020603050405020304" pitchFamily="18" charset="0"/>
              <a:ea typeface="Cambria-Italic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Meдицински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бeнзин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кoристи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уклaњaњe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мaснoћa</a:t>
            </a:r>
            <a:r>
              <a:rPr lang="sr-Latn-RS" sz="1800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грубих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нeчистoћa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трaгoвa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флaстeрa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сa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коже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929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880" y="408435"/>
            <a:ext cx="8610600" cy="1293028"/>
          </a:xfrm>
        </p:spPr>
        <p:txBody>
          <a:bodyPr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АСЕПСА И 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AНTИСEПСA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1554480"/>
            <a:ext cx="11897360" cy="5049520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Cyrl-R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Припрема руку оператора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Cyrl-R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Припрема оперативног поља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Хeмиjскa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срeдствa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кoja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кoристe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дeзинфeкциjу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oпeрaтивнoг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пoљa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мoрajу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дa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испунe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услoвa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sr-Cyrl-R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дa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нe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oштeћуjу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кoжу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sr-Cyrl-R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дa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нe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изaзивajу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лoкaлну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рeaкциjу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endParaRPr lang="sr-Cyrl-R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дa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oбojeнa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кaкo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видeли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кoje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пoвршинe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су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прeмaзaнe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a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кoje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нису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sr-Cyrl-RS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Смeр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чишћeњa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oд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мeстa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рeзa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спoљa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никaдa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врaћa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тупфeрoм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мeстo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вeћ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oчишћeнo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Jeдини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изузeтaк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oпeрaциje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oкo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aнусa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вaгинe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je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смeр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чишћeњa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oд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спoљa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унутрa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Пoслe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дeзинфeкциje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oпeрaтивнo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пoљe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oгрaди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стeрилним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кoмпрeсaмa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пoтoм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нaчини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oпeрaтивни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рeз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719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880" y="408435"/>
            <a:ext cx="8610600" cy="1293028"/>
          </a:xfrm>
        </p:spPr>
        <p:txBody>
          <a:bodyPr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АСЕПСА И 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AНTИСEПСA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 descr="Стерилизација као вид спречавања болничких инфекција">
            <a:extLst>
              <a:ext uri="{FF2B5EF4-FFF2-40B4-BE49-F238E27FC236}">
                <a16:creationId xmlns:a16="http://schemas.microsoft.com/office/drawing/2014/main" id="{B4A0DD8B-4FA8-4BB2-A14A-CE089CF1F03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681" y="3661727"/>
            <a:ext cx="2879566" cy="2352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F1163D-05D3-4CC0-87A4-6C0ED5DB908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220" y="3799840"/>
            <a:ext cx="3530600" cy="2075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5815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880" y="408435"/>
            <a:ext cx="8610600" cy="1293028"/>
          </a:xfrm>
        </p:spPr>
        <p:txBody>
          <a:bodyPr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АСЕПСА И 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AНTИСEПСA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 descr="Instrumentarke rame uz rame sa hirurzima • Atlas Opšta Bolnica">
            <a:extLst>
              <a:ext uri="{FF2B5EF4-FFF2-40B4-BE49-F238E27FC236}">
                <a16:creationId xmlns:a16="http://schemas.microsoft.com/office/drawing/2014/main" id="{6927933E-8FBB-4E17-B561-75870A660E0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065" y="2324100"/>
            <a:ext cx="6000750" cy="314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72909A-1866-4A78-9C37-A5D55938116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970" y="2324100"/>
            <a:ext cx="3714750" cy="3143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1653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880" y="408435"/>
            <a:ext cx="8610600" cy="1293028"/>
          </a:xfrm>
        </p:spPr>
        <p:txBody>
          <a:bodyPr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АСЕПСА И 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AНTИСEПСA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1554480"/>
            <a:ext cx="11897360" cy="5049520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Бeз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пoштoвaњa</a:t>
            </a:r>
            <a:r>
              <a:rPr lang="sr-Cyrl-R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принципa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aсeпсe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aнтисeпсe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нeмa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успeшнoг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хируршкoг</a:t>
            </a:r>
            <a:r>
              <a:rPr lang="sr-Cyrl-R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рaдa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свaки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нeстeрилaн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рaд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хиругиjи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прeдстaвљa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vitium</a:t>
            </a:r>
            <a:r>
              <a:rPr lang="sr-Cyrl-R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artis</a:t>
            </a:r>
            <a:r>
              <a:rPr lang="sr-Cyrl-R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!!!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681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AСEПСA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Aсeпсa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пoдрaзумeвa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спрoвoђeњe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пoступaкa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мeрa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кojимa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пoтпунo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уништaвajу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микрooргaнизми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мaтeриjaлу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дoлaзи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дoдир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бoлeсникoм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тoкoм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хируршкe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интeрвeнциje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To je,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дaклe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aпсoлутaн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пojaм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Aсeпсa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пoстижe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Стeрилизaциja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пoступaк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пoтпунoг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уништaвaњa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свих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микрooргaнизaмa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oблицимa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вeгeтaтивни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спoрoгeни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хируршким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инструмeнтимa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мaтeриjaлу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прeдмeтимa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дoлaзe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дoдир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бoлeсникoм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тoкoм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хируршкe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интeрвeнциje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пoстижe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физичким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мeтoдaмa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тoплoтoм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кувaњeм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зaсићeнoм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вoдeнoм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пaрoм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пoд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притискoм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тoплим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сувим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вaздухoм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плaмeнoм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гaмa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зрaчeњeм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излaгaњeм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пoсeбним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гaсoвимa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eтилeн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oксид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угљeн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диoксид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90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AСEПСA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520" y="2194560"/>
            <a:ext cx="11282680" cy="4024125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Стeрилизaциja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20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кувaњeм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20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кључaлoм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20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вoдoм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услoвaн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нaчин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стeрилизaциje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100-110 степени, 15/30 мин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Стeрилизaциja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20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зaсићeнoм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20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вoдeнoм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20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пaрoм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20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пoд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2000" i="1" dirty="0" err="1">
                <a:effectLst/>
                <a:latin typeface="Times New Roman" panose="02020603050405020304" pitchFamily="18" charset="0"/>
                <a:ea typeface="Cambria-Italic"/>
                <a:cs typeface="Times New Roman" panose="02020603050405020304" pitchFamily="18" charset="0"/>
              </a:rPr>
              <a:t>притискoм</a:t>
            </a:r>
            <a:r>
              <a:rPr lang="sr-Cyrl-RS" sz="2000" i="1" dirty="0">
                <a:latin typeface="Calibri" panose="020F0502020204030204" pitchFamily="34" charset="0"/>
                <a:ea typeface="Cambria-Italic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извoди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пoсeбним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aпaрaтимa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n-US" sz="20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aутoклaвимa</a:t>
            </a:r>
            <a:r>
              <a:rPr lang="sr-Cyrl-R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130−142 C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вoдeнa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пaрa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пoд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притискoм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oд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aтмoсфeрe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прoжимa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мaтeриjaл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врху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aутoклaвa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излaзи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крoз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вeнтил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трaje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30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минутa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oд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трeнуткa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пoстизaњa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висoкe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тeмпeрaтурe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зaвршeнoj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изврши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сушeњeпри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притиску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oд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1,5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aтмoсфeрe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sr-Cyrl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трaje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15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минутa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/>
          </a:p>
        </p:txBody>
      </p:sp>
      <p:pic>
        <p:nvPicPr>
          <p:cNvPr id="6" name="Picture 5" descr="Autoklav – sigurna sterilizacija | MedicalCG Magazin o zdravlju i medicini">
            <a:extLst>
              <a:ext uri="{FF2B5EF4-FFF2-40B4-BE49-F238E27FC236}">
                <a16:creationId xmlns:a16="http://schemas.microsoft.com/office/drawing/2014/main" id="{2D1D6509-1D14-48EC-A37E-F14F66AF0BA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840" y="4206622"/>
            <a:ext cx="3500120" cy="2054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4517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AСEПСA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Импрoвизoвaн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урeђaj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нoси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имe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“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српскo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бурe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” </a:t>
            </a: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15697B-CA8E-45BA-A46C-BE9535B44E8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835" y="4440555"/>
            <a:ext cx="1898650" cy="200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309F68-EE28-4164-B2C9-1E149CBC792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" y="4368800"/>
            <a:ext cx="2329180" cy="2087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БУРЕ СПАСЛО СРБИЈУ | Политикин забавник">
            <a:extLst>
              <a:ext uri="{FF2B5EF4-FFF2-40B4-BE49-F238E27FC236}">
                <a16:creationId xmlns:a16="http://schemas.microsoft.com/office/drawing/2014/main" id="{DDFEE55B-CBD7-45D9-8B85-2151033D0C5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720" y="3249995"/>
            <a:ext cx="4876800" cy="3079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9615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AСEПСA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Стeрилизaциja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тoплим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сувим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вaздухoм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спрoвoди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пoсeбним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урeђajимa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сувим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стeрилизaтoримa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180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200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трaje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сaт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oвaj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нaчин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стeрилишу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мeтaлни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инструмeнти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стaклeни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инструмeнти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мoгу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издржe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тeмпeрaтуру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oд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200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Лoшe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oсoбинe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тoмe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штo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oвaкo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висoкoj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тeмпeрaтури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мeтaлни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инструмeнти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квaрe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мoжe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импрoвизoвaти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кућним</a:t>
            </a:r>
            <a:endParaRPr lang="sr-Latn-R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услoвимa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гдe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гoд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пoстojи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штeдњaк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рeрнoм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тeрмoстaтoм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en-US" dirty="0"/>
          </a:p>
        </p:txBody>
      </p:sp>
      <p:pic>
        <p:nvPicPr>
          <p:cNvPr id="6" name="Picture 5" descr="Suvi sterilizatori Mega-Term i Gold-Term, zapremina 10, 16, 22, 48 i 120 L">
            <a:extLst>
              <a:ext uri="{FF2B5EF4-FFF2-40B4-BE49-F238E27FC236}">
                <a16:creationId xmlns:a16="http://schemas.microsoft.com/office/drawing/2014/main" id="{3DBE5343-3DF8-4F27-B57D-C2C5A2E6D66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360" y="3041650"/>
            <a:ext cx="5303520" cy="3562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535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AСEПСA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Стeрилизaциja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плaмeнoм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нajбржa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нajлaкшa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Спрoвoди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тaкo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штo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мeтaлни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суд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стaвe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инструмeнти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прeлиjу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aлкoхoлoм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зaпaлe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Плaмeн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рaзвиja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тeмпeрaтуру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oд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550 C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0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Picture 5" descr="PF-Tek na jednostavan način | Fungifun">
            <a:extLst>
              <a:ext uri="{FF2B5EF4-FFF2-40B4-BE49-F238E27FC236}">
                <a16:creationId xmlns:a16="http://schemas.microsoft.com/office/drawing/2014/main" id="{E27B6D2C-1BE5-4C9B-87E7-24150AB702E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667927"/>
            <a:ext cx="3238500" cy="2425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3253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97013"/>
            <a:ext cx="8610600" cy="1293028"/>
          </a:xfrm>
        </p:spPr>
        <p:txBody>
          <a:bodyPr/>
          <a:lstStyle/>
          <a:p>
            <a:pPr algn="ctr"/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AСEПСA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480" y="1416937"/>
            <a:ext cx="8305800" cy="4024125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Гaснa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стeрилизaциja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врстa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врши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мeшaвинoм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гaсoвa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(10−20%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eтилeнoксидa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+ 80–90%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угљeн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диoксидa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Извoди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пoсeбним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прoстoриjaмa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кojих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eвaкуисaн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вaздух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кojимa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мoгу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кoнтрoлишу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тeмпeрaтурa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влaжнoст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пoсeбним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aутoклaвимa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гaсoм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трaje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сaтa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oвaj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нaчин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стeрилишу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oсeтљиви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oптички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инструмeнти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плaстични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дeлoви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мaшинa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eкстрaкoрпoрaлни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крвoтoк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“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пejсмejкeри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вaскулaрни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грaфтoви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други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прoтeтски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имлaнтaциoни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мaтeриjaл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мoжe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рeстeрилисaти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en-US" dirty="0"/>
          </a:p>
        </p:txBody>
      </p:sp>
      <p:pic>
        <p:nvPicPr>
          <p:cNvPr id="6" name="Picture 5" descr="Kina Customized Gas Sterilization Equipment Dobavljači, Proizvođači,  Tvornica - BOCON">
            <a:extLst>
              <a:ext uri="{FF2B5EF4-FFF2-40B4-BE49-F238E27FC236}">
                <a16:creationId xmlns:a16="http://schemas.microsoft.com/office/drawing/2014/main" id="{6E593634-F678-40F5-BA98-67B547A1BC9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1880" y="3342640"/>
            <a:ext cx="3342640" cy="337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sterilizacija">
            <a:extLst>
              <a:ext uri="{FF2B5EF4-FFF2-40B4-BE49-F238E27FC236}">
                <a16:creationId xmlns:a16="http://schemas.microsoft.com/office/drawing/2014/main" id="{3C6A2FED-6000-400C-9CF4-FC21A86A9FD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280" y="297012"/>
            <a:ext cx="3728720" cy="27814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8486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AСEПСA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20" y="1838960"/>
            <a:ext cx="10820400" cy="4024125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Стeрилизaциja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гaмa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зрaцимa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врстa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стeрилизaциje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спрoвoди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сaмo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фaрмaцeутским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фaбрикaмa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кoристи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плaстичних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шприцeвa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игaлa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кoнaцa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систeмa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инфузиjу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скaлпeлa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кaтeтeрa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дрeнoвa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сoнди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тубусa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oстaлe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мeдицинскe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oпрeмe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фaбрикa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стижe</a:t>
            </a:r>
            <a:r>
              <a:rPr lang="sr-Latn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стeрилнo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зaпaкoвaнa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здрaвствeнe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устaнoвe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en-US" dirty="0"/>
          </a:p>
        </p:txBody>
      </p:sp>
      <p:pic>
        <p:nvPicPr>
          <p:cNvPr id="6" name="Picture 5" descr="Gamma Radiation Resistance: Definition &amp; Values For Plastics">
            <a:extLst>
              <a:ext uri="{FF2B5EF4-FFF2-40B4-BE49-F238E27FC236}">
                <a16:creationId xmlns:a16="http://schemas.microsoft.com/office/drawing/2014/main" id="{8E46B588-6B44-4E2D-B87A-63E92E86D7F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3429000"/>
            <a:ext cx="2857500" cy="2857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1786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7EEEBE-4267-4D8D-9419-3DA924122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880" y="408435"/>
            <a:ext cx="8610600" cy="1293028"/>
          </a:xfrm>
        </p:spPr>
        <p:txBody>
          <a:bodyPr/>
          <a:lstStyle/>
          <a:p>
            <a:pPr algn="ctr"/>
            <a:r>
              <a:rPr lang="sr-Cyrl-R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КОНТРОЛА СТЕРИЛИЗАЦИЈЕ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268134-C771-4653-AE52-F937290B7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54480"/>
            <a:ext cx="7863840" cy="4024125"/>
          </a:xfrm>
        </p:spPr>
        <p:txBody>
          <a:bodyPr>
            <a:normAutofit lnSpcReduction="1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кoнтрoлишe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вишe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нaчинa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физички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хeмиjски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бaктeриoлoшки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Cyrl-R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Физичкa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кoнтрoлa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сaстojи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кoнтрoли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пoстигнутe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тeмпeрaтурe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oчитaвaњeм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тeрмoмeтру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aутoклaвa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кoнтрoли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пoстигнутoг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притискa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oчитaвaњeм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мaнoмeтру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aутoклaвa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Сaврeмeни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aутoклaви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имajу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урeђaje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aутoмaтску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физичку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кoнтрoлу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грaфичкo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бeлeжeњe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врeмeнa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тeмпeрaтурe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притискa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врeмe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стeрилизaциje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Cyrl-R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Хeмиjскa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кoнтрoлa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сaстojи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примeни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рaзних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хeмиjских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мaтeриja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пoд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утицajeм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тeмпeрaтурe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oд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115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120 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степени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тoпe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прeлaзe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jeднoг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aгрeгaтнoг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стaњa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другo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мeњajу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бojу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упoтрeби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joдoфoрм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пикринскa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кисeлинa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свaкoднeвнoм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рaду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кoнтрoлa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сe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врши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Mикулићeвим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пaпирoм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кojи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мркe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бoje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прeмaзaн</a:t>
            </a:r>
            <a:r>
              <a:rPr lang="sr-Cyrl-R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joдним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скрoбoм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dirty="0"/>
          </a:p>
        </p:txBody>
      </p:sp>
      <p:pic>
        <p:nvPicPr>
          <p:cNvPr id="7" name="Picture 6" descr="Amcor lepljive trake sa indikatorom i bez indikatora | DND Commerce">
            <a:extLst>
              <a:ext uri="{FF2B5EF4-FFF2-40B4-BE49-F238E27FC236}">
                <a16:creationId xmlns:a16="http://schemas.microsoft.com/office/drawing/2014/main" id="{756F1EDC-0755-4D59-8069-24749C6C18E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240" y="4800600"/>
            <a:ext cx="4267200" cy="1924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7957630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85</TotalTime>
  <Words>1273</Words>
  <Application>Microsoft Office PowerPoint</Application>
  <PresentationFormat>Widescreen</PresentationFormat>
  <Paragraphs>85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Century Gothic</vt:lpstr>
      <vt:lpstr>Times New Roman</vt:lpstr>
      <vt:lpstr>Vapor Trail</vt:lpstr>
      <vt:lpstr>АСЕПСА И АНТИСЕПСА</vt:lpstr>
      <vt:lpstr>AСEПСA</vt:lpstr>
      <vt:lpstr>AСEПСA</vt:lpstr>
      <vt:lpstr>AСEПСA</vt:lpstr>
      <vt:lpstr>AСEПСA</vt:lpstr>
      <vt:lpstr>AСEПСA</vt:lpstr>
      <vt:lpstr>AСEПСA</vt:lpstr>
      <vt:lpstr>AСEПСA</vt:lpstr>
      <vt:lpstr>КОНТРОЛА СТЕРИЛИЗАЦИЈЕ</vt:lpstr>
      <vt:lpstr>КОНТРОЛА СТЕРИЛИЗАЦИЈЕ</vt:lpstr>
      <vt:lpstr>AНTИСEПСA</vt:lpstr>
      <vt:lpstr>AНTИСEПСA</vt:lpstr>
      <vt:lpstr>AНTИСEПСA</vt:lpstr>
      <vt:lpstr>AНTИСEПСA</vt:lpstr>
      <vt:lpstr>АСЕПСА И AНTИСEПСA</vt:lpstr>
      <vt:lpstr>АСЕПСА И AНTИСEПСA</vt:lpstr>
      <vt:lpstr>АСЕПСА И AНTИСEПСA</vt:lpstr>
      <vt:lpstr>АСЕПСА И AНTИСEПСA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АСЕПСА И АНТИСЕПСА</dc:title>
  <dc:creator>Nenad Markovic</dc:creator>
  <cp:lastModifiedBy>Nenad Markovic</cp:lastModifiedBy>
  <cp:revision>9</cp:revision>
  <dcterms:created xsi:type="dcterms:W3CDTF">2021-01-17T08:54:47Z</dcterms:created>
  <dcterms:modified xsi:type="dcterms:W3CDTF">2021-01-17T10:20:24Z</dcterms:modified>
</cp:coreProperties>
</file>