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  <p:sldId id="285" r:id="rId10"/>
    <p:sldId id="264" r:id="rId11"/>
    <p:sldId id="265" r:id="rId12"/>
    <p:sldId id="284" r:id="rId13"/>
    <p:sldId id="266" r:id="rId14"/>
    <p:sldId id="267" r:id="rId15"/>
    <p:sldId id="268" r:id="rId16"/>
    <p:sldId id="269" r:id="rId17"/>
    <p:sldId id="271" r:id="rId18"/>
    <p:sldId id="272" r:id="rId19"/>
    <p:sldId id="270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1" r:id="rId28"/>
    <p:sldId id="282" r:id="rId29"/>
    <p:sldId id="286" r:id="rId30"/>
    <p:sldId id="287" r:id="rId31"/>
    <p:sldId id="283" r:id="rId32"/>
    <p:sldId id="288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9/12/2019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Latn-RS" dirty="0" smtClean="0"/>
              <a:t>Asepsa i antisepsa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Latn-RS" dirty="0" smtClean="0"/>
              <a:t>Doc. dr Marko Spasić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</a:t>
            </a:r>
            <a:r>
              <a:rPr lang="sr-Latn-RS" dirty="0" smtClean="0"/>
              <a:t>ontrola sterilizacije</a:t>
            </a:r>
            <a:br>
              <a:rPr lang="sr-Latn-R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81600"/>
          </a:xfrm>
        </p:spPr>
        <p:txBody>
          <a:bodyPr>
            <a:normAutofit fontScale="92500" lnSpcReduction="20000"/>
          </a:bodyPr>
          <a:lstStyle/>
          <a:p>
            <a:r>
              <a:rPr lang="sr-Latn-RS" dirty="0" smtClean="0">
                <a:solidFill>
                  <a:srgbClr val="FF0000"/>
                </a:solidFill>
              </a:rPr>
              <a:t>Fizička kontrola </a:t>
            </a:r>
            <a:r>
              <a:rPr lang="sr-Latn-RS" dirty="0" smtClean="0"/>
              <a:t>– kontrola postignute temperature (termometar), kontrola postignutog pritiska (manometar), dužina trajanja</a:t>
            </a:r>
          </a:p>
          <a:p>
            <a:pPr>
              <a:buNone/>
            </a:pPr>
            <a:endParaRPr lang="sr-Latn-RS" dirty="0" smtClean="0"/>
          </a:p>
          <a:p>
            <a:r>
              <a:rPr lang="sr-Latn-RS" dirty="0" smtClean="0">
                <a:solidFill>
                  <a:srgbClr val="FF0000"/>
                </a:solidFill>
              </a:rPr>
              <a:t>Hemijska kontrola </a:t>
            </a:r>
            <a:r>
              <a:rPr lang="sr-Latn-RS" dirty="0" smtClean="0"/>
              <a:t>– primena raznih hemijskih materijala koji na visokim temperat. menjaju svojsta i prelaze iz jednog agregatnog stanja u drugo ili menjaju boju:</a:t>
            </a:r>
          </a:p>
          <a:p>
            <a:pPr lvl="1"/>
            <a:r>
              <a:rPr lang="en-US" dirty="0" smtClean="0"/>
              <a:t>J</a:t>
            </a:r>
            <a:r>
              <a:rPr lang="sr-Latn-RS" dirty="0" smtClean="0"/>
              <a:t>odoform, pikrinska kiselina</a:t>
            </a:r>
          </a:p>
          <a:p>
            <a:pPr lvl="1"/>
            <a:r>
              <a:rPr lang="en-US" dirty="0" smtClean="0"/>
              <a:t>M</a:t>
            </a:r>
            <a:r>
              <a:rPr lang="sr-Latn-RS" dirty="0" smtClean="0"/>
              <a:t>ikulićev papir (prelazi iz mrke u belu boju)</a:t>
            </a:r>
          </a:p>
          <a:p>
            <a:pPr lvl="1">
              <a:buNone/>
            </a:pPr>
            <a:endParaRPr lang="sr-Latn-RS" dirty="0" smtClean="0"/>
          </a:p>
          <a:p>
            <a:r>
              <a:rPr lang="sr-Latn-RS" dirty="0" smtClean="0">
                <a:solidFill>
                  <a:srgbClr val="FF0000"/>
                </a:solidFill>
              </a:rPr>
              <a:t>Biološka kontrola </a:t>
            </a:r>
            <a:r>
              <a:rPr lang="sr-Latn-RS" dirty="0" smtClean="0"/>
              <a:t>(kontrola preživljavanja spora nakon sterilizacije)</a:t>
            </a:r>
            <a:endParaRPr lang="ru-RU" dirty="0" smtClean="0"/>
          </a:p>
          <a:p>
            <a:pPr lvl="1"/>
            <a:r>
              <a:rPr lang="sr-Latn-RS" dirty="0" smtClean="0"/>
              <a:t>bakterijske kulture otpornih bakterija</a:t>
            </a:r>
          </a:p>
          <a:p>
            <a:pPr lvl="2"/>
            <a:r>
              <a:rPr lang="en-US" dirty="0" smtClean="0"/>
              <a:t>B. </a:t>
            </a:r>
            <a:r>
              <a:rPr lang="en-US" dirty="0" err="1" smtClean="0"/>
              <a:t>subtilis</a:t>
            </a:r>
            <a:endParaRPr lang="en-US" dirty="0" smtClean="0"/>
          </a:p>
          <a:p>
            <a:pPr lvl="2"/>
            <a:r>
              <a:rPr lang="en-US" dirty="0" smtClean="0"/>
              <a:t>B. </a:t>
            </a:r>
            <a:r>
              <a:rPr lang="en-US" dirty="0" err="1" smtClean="0"/>
              <a:t>stearothermophilus</a:t>
            </a:r>
            <a:r>
              <a:rPr lang="en-US" dirty="0" smtClean="0"/>
              <a:t> </a:t>
            </a:r>
            <a:endParaRPr lang="sr-Latn-RS" dirty="0" smtClean="0"/>
          </a:p>
          <a:p>
            <a:pPr lvl="1"/>
            <a:endParaRPr lang="sr-Latn-R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smtClean="0"/>
              <a:t>III Topli suvi vazduh</a:t>
            </a:r>
            <a:br>
              <a:rPr lang="sr-Latn-R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sr-Latn-RS" dirty="0" smtClean="0"/>
              <a:t>uvi sterilizatori</a:t>
            </a:r>
          </a:p>
          <a:p>
            <a:r>
              <a:rPr lang="en-US" dirty="0" smtClean="0"/>
              <a:t>T</a:t>
            </a:r>
            <a:r>
              <a:rPr lang="sr-Latn-RS" dirty="0" smtClean="0"/>
              <a:t>emperatura 180 do 200 stepeni C</a:t>
            </a:r>
          </a:p>
          <a:p>
            <a:r>
              <a:rPr lang="sr-Latn-RS" dirty="0" smtClean="0"/>
              <a:t>1 sat</a:t>
            </a:r>
          </a:p>
          <a:p>
            <a:r>
              <a:rPr lang="en-US" dirty="0" smtClean="0"/>
              <a:t>M</a:t>
            </a:r>
            <a:r>
              <a:rPr lang="sr-Latn-RS" dirty="0" smtClean="0"/>
              <a:t>etalni instrumenti</a:t>
            </a:r>
          </a:p>
          <a:p>
            <a:r>
              <a:rPr lang="en-US" dirty="0" smtClean="0"/>
              <a:t>U</a:t>
            </a:r>
            <a:r>
              <a:rPr lang="sr-Latn-RS" dirty="0" smtClean="0"/>
              <a:t>ništava se virus hepatitisa</a:t>
            </a:r>
          </a:p>
          <a:p>
            <a:r>
              <a:rPr lang="en-US" dirty="0" smtClean="0"/>
              <a:t>O</a:t>
            </a:r>
            <a:r>
              <a:rPr lang="sr-Latn-RS" dirty="0" smtClean="0"/>
              <a:t>štećenje metalnih instrumenata</a:t>
            </a:r>
          </a:p>
          <a:p>
            <a:r>
              <a:rPr lang="en-US" dirty="0" smtClean="0"/>
              <a:t>I</a:t>
            </a:r>
            <a:r>
              <a:rPr lang="sr-Latn-RS" dirty="0" smtClean="0"/>
              <a:t>mprovizacija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 smtClean="0"/>
              <a:t>Suvi sterilizator</a:t>
            </a:r>
            <a:endParaRPr lang="en-US" dirty="0"/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2209800"/>
            <a:ext cx="5791200" cy="3995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smtClean="0"/>
              <a:t>IV Plamen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</a:t>
            </a:r>
            <a:r>
              <a:rPr lang="sr-Latn-RS" dirty="0" smtClean="0"/>
              <a:t>ajbrža i najlakša metoda</a:t>
            </a:r>
          </a:p>
          <a:p>
            <a:r>
              <a:rPr lang="sr-Latn-RS" dirty="0" smtClean="0"/>
              <a:t>550 stepeni C</a:t>
            </a:r>
          </a:p>
          <a:p>
            <a:r>
              <a:rPr lang="sr-Latn-RS" dirty="0" smtClean="0"/>
              <a:t>T</a:t>
            </a:r>
            <a:r>
              <a:rPr lang="sr-Latn-RS" dirty="0" smtClean="0"/>
              <a:t>renutno </a:t>
            </a:r>
            <a:r>
              <a:rPr lang="sr-Latn-RS" dirty="0" smtClean="0"/>
              <a:t>uništava sve mikroorganizme</a:t>
            </a:r>
          </a:p>
          <a:p>
            <a:r>
              <a:rPr lang="en-US" dirty="0" smtClean="0"/>
              <a:t>P</a:t>
            </a:r>
            <a:r>
              <a:rPr lang="sr-Latn-RS" dirty="0" smtClean="0"/>
              <a:t>rimena u improvizovanim uslovima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2. Gasna sterilizacija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</a:t>
            </a:r>
            <a:r>
              <a:rPr lang="sr-Latn-RS" dirty="0" smtClean="0"/>
              <a:t>rimena mešavine gasova</a:t>
            </a:r>
          </a:p>
          <a:p>
            <a:r>
              <a:rPr lang="en-US" dirty="0" smtClean="0"/>
              <a:t>H</a:t>
            </a:r>
            <a:r>
              <a:rPr lang="sr-Latn-RS" dirty="0" smtClean="0"/>
              <a:t>ladna sterilizacija</a:t>
            </a:r>
          </a:p>
          <a:p>
            <a:r>
              <a:rPr lang="en-US" dirty="0" smtClean="0"/>
              <a:t>E</a:t>
            </a:r>
            <a:r>
              <a:rPr lang="sr-Latn-RS" dirty="0" smtClean="0"/>
              <a:t>tilen oksid (10 do 20%) i ugljen dioksid (80 do 90%)</a:t>
            </a:r>
          </a:p>
          <a:p>
            <a:r>
              <a:rPr lang="en-US" dirty="0" smtClean="0"/>
              <a:t>N</a:t>
            </a:r>
            <a:r>
              <a:rPr lang="sr-Latn-RS" dirty="0" smtClean="0"/>
              <a:t>ezapaljiva, neeksplozivna, netoksična</a:t>
            </a:r>
          </a:p>
          <a:p>
            <a:r>
              <a:rPr lang="en-US" dirty="0" smtClean="0"/>
              <a:t>P</a:t>
            </a:r>
            <a:r>
              <a:rPr lang="sr-Latn-RS" dirty="0" smtClean="0"/>
              <a:t>osebni uslovi (prostorije bez vazduha, kontrola temp. i vlažnosti, posebni autoklavi)</a:t>
            </a:r>
          </a:p>
          <a:p>
            <a:r>
              <a:rPr lang="sr-Latn-RS" dirty="0" smtClean="0"/>
              <a:t>3 do 4 sata</a:t>
            </a:r>
          </a:p>
          <a:p>
            <a:r>
              <a:rPr lang="en-US" dirty="0" smtClean="0"/>
              <a:t>O</a:t>
            </a:r>
            <a:r>
              <a:rPr lang="sr-Latn-RS" dirty="0" smtClean="0"/>
              <a:t>setljivi optički instrumenti, plastični delovi, pace maker-i, vaskularni graftovi, implantacioni materijal)</a:t>
            </a:r>
          </a:p>
          <a:p>
            <a:endParaRPr lang="sr-Latn-R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3. Sterilizacija gama zracima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 algn="ctr">
              <a:buNone/>
            </a:pPr>
            <a:r>
              <a:rPr lang="sr-Latn-CS" dirty="0" smtClean="0"/>
              <a:t>Jonizujuće zračenje </a:t>
            </a:r>
            <a:endParaRPr lang="en-US" dirty="0" smtClean="0"/>
          </a:p>
          <a:p>
            <a:pPr lvl="0"/>
            <a:r>
              <a:rPr lang="sr-Latn-CS" dirty="0" smtClean="0"/>
              <a:t>γ zraci imaju veliku energiju i prodornu moć, dovode do nespecifične jonizacije molekula i oštećenja DNK / RNK na dva načina </a:t>
            </a:r>
            <a:endParaRPr lang="en-US" dirty="0" smtClean="0"/>
          </a:p>
          <a:p>
            <a:pPr lvl="0"/>
            <a:r>
              <a:rPr lang="sr-Latn-CS" dirty="0" smtClean="0"/>
              <a:t>Direktno (prekid replikacije DNK cepanjem fosfata šećera)</a:t>
            </a:r>
            <a:endParaRPr lang="en-US" dirty="0" smtClean="0"/>
          </a:p>
          <a:p>
            <a:pPr lvl="0"/>
            <a:r>
              <a:rPr lang="sr-Latn-CS" dirty="0" smtClean="0"/>
              <a:t>Indirektno (radiolizom H</a:t>
            </a:r>
            <a:r>
              <a:rPr lang="sr-Latn-CS" baseline="-25000" dirty="0" smtClean="0"/>
              <a:t>2</a:t>
            </a:r>
            <a:r>
              <a:rPr lang="sr-Latn-CS" dirty="0" smtClean="0"/>
              <a:t>O i interakcijom H</a:t>
            </a:r>
            <a:r>
              <a:rPr lang="sr-Latn-CS" baseline="30000" dirty="0" smtClean="0"/>
              <a:t>+</a:t>
            </a:r>
            <a:r>
              <a:rPr lang="sr-Latn-CS" dirty="0" smtClean="0"/>
              <a:t> i OH</a:t>
            </a:r>
            <a:r>
              <a:rPr lang="sr-Latn-CS" baseline="30000" dirty="0" smtClean="0"/>
              <a:t>-</a:t>
            </a:r>
            <a:r>
              <a:rPr lang="sr-Latn-CS" dirty="0" smtClean="0"/>
              <a:t> radikala sa DNK ) </a:t>
            </a:r>
          </a:p>
          <a:p>
            <a:pPr lvl="0"/>
            <a:r>
              <a:rPr lang="sr-Latn-CS" dirty="0" smtClean="0"/>
              <a:t>Farmaceutska industrija</a:t>
            </a:r>
          </a:p>
          <a:p>
            <a:pPr lvl="0"/>
            <a:r>
              <a:rPr lang="sr-Latn-CS" dirty="0" smtClean="0"/>
              <a:t>Plastične igle, špricevi, konci, sistemi za infuziju, kateteri, drenovi, sonde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Antisepsa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</a:t>
            </a:r>
            <a:r>
              <a:rPr lang="sr-Latn-RS" dirty="0" smtClean="0"/>
              <a:t>kup postupaka i mera kojima se uništavaju mikroorganizmi ili se njihova virulencija slabi </a:t>
            </a:r>
          </a:p>
          <a:p>
            <a:r>
              <a:rPr lang="en-US" dirty="0" smtClean="0"/>
              <a:t>R</a:t>
            </a:r>
            <a:r>
              <a:rPr lang="sr-Latn-RS" dirty="0" smtClean="0"/>
              <a:t>elativan pojam</a:t>
            </a:r>
          </a:p>
          <a:p>
            <a:r>
              <a:rPr lang="en-US" dirty="0" smtClean="0"/>
              <a:t>P</a:t>
            </a:r>
            <a:r>
              <a:rPr lang="sr-Latn-RS" dirty="0" smtClean="0"/>
              <a:t>roduženo dejstvo</a:t>
            </a:r>
          </a:p>
          <a:p>
            <a:r>
              <a:rPr lang="en-US" dirty="0" smtClean="0"/>
              <a:t>T</a:t>
            </a:r>
            <a:r>
              <a:rPr lang="sr-Latn-RS" dirty="0" smtClean="0"/>
              <a:t>erapijska metoda</a:t>
            </a:r>
          </a:p>
          <a:p>
            <a:r>
              <a:rPr lang="en-US" dirty="0" smtClean="0"/>
              <a:t>P</a:t>
            </a:r>
            <a:r>
              <a:rPr lang="sr-Latn-RS" dirty="0" smtClean="0"/>
              <a:t>ostiže se metodama dezinfekcije</a:t>
            </a:r>
          </a:p>
          <a:p>
            <a:pPr lvl="1"/>
            <a:r>
              <a:rPr lang="en-US" dirty="0" smtClean="0"/>
              <a:t>H</a:t>
            </a:r>
            <a:r>
              <a:rPr lang="sr-Latn-RS" dirty="0" smtClean="0"/>
              <a:t>emijska sredstva</a:t>
            </a:r>
          </a:p>
          <a:p>
            <a:pPr lvl="1"/>
            <a:r>
              <a:rPr lang="en-US" dirty="0" smtClean="0"/>
              <a:t>B</a:t>
            </a:r>
            <a:r>
              <a:rPr lang="sr-Latn-RS" dirty="0" smtClean="0"/>
              <a:t>iološka sredstva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715000"/>
          </a:xfrm>
        </p:spPr>
        <p:txBody>
          <a:bodyPr>
            <a:normAutofit/>
          </a:bodyPr>
          <a:lstStyle/>
          <a:p>
            <a:pPr lvl="0"/>
            <a:r>
              <a:rPr lang="sr-Latn-CS" dirty="0" smtClean="0"/>
              <a:t>Deluje na patogene, uslovno patogene i apatogene bakterije</a:t>
            </a:r>
            <a:endParaRPr lang="en-US" dirty="0" smtClean="0"/>
          </a:p>
          <a:p>
            <a:pPr lvl="0"/>
            <a:r>
              <a:rPr lang="sr-Latn-CS" dirty="0" smtClean="0"/>
              <a:t>Postoje tri stepena dezinfekcije: visok, srednji i nizak stepen </a:t>
            </a:r>
            <a:endParaRPr lang="en-US" dirty="0" smtClean="0"/>
          </a:p>
          <a:p>
            <a:endParaRPr lang="en-US" dirty="0" smtClean="0"/>
          </a:p>
          <a:p>
            <a:pPr lvl="0"/>
            <a:r>
              <a:rPr lang="sr-Latn-CS" dirty="0" smtClean="0"/>
              <a:t>Otpornost mikroorganizama</a:t>
            </a:r>
            <a:endParaRPr lang="en-US" dirty="0" smtClean="0"/>
          </a:p>
          <a:p>
            <a:pPr lvl="1"/>
            <a:r>
              <a:rPr lang="sr-Latn-CS" dirty="0" smtClean="0"/>
              <a:t>Spore (najotpornije) </a:t>
            </a:r>
            <a:endParaRPr lang="en-US" dirty="0" smtClean="0"/>
          </a:p>
          <a:p>
            <a:pPr lvl="1"/>
            <a:r>
              <a:rPr lang="sr-Latn-CS" dirty="0" smtClean="0"/>
              <a:t>Mikobakterije</a:t>
            </a:r>
            <a:endParaRPr lang="en-US" dirty="0" smtClean="0"/>
          </a:p>
          <a:p>
            <a:pPr lvl="1"/>
            <a:r>
              <a:rPr lang="sr-Latn-CS" dirty="0" smtClean="0"/>
              <a:t>Virusi bez omotača</a:t>
            </a:r>
            <a:endParaRPr lang="en-US" dirty="0" smtClean="0"/>
          </a:p>
          <a:p>
            <a:pPr lvl="1"/>
            <a:r>
              <a:rPr lang="sr-Latn-CS" dirty="0" smtClean="0"/>
              <a:t>Gljive</a:t>
            </a:r>
            <a:endParaRPr lang="en-US" dirty="0" smtClean="0"/>
          </a:p>
          <a:p>
            <a:pPr lvl="1"/>
            <a:r>
              <a:rPr lang="sr-Latn-CS" dirty="0" smtClean="0"/>
              <a:t>Vegetantni oblici bakterija</a:t>
            </a:r>
            <a:endParaRPr lang="en-US" dirty="0" smtClean="0"/>
          </a:p>
          <a:p>
            <a:pPr lvl="1"/>
            <a:r>
              <a:rPr lang="sr-Latn-CS" dirty="0" smtClean="0"/>
              <a:t>Virusi sa omotačem (najmanje otporni)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>
              <a:buNone/>
            </a:pPr>
            <a:r>
              <a:rPr lang="sr-Latn-CS" dirty="0" smtClean="0"/>
              <a:t>Faktori koji utiču na efikasnost </a:t>
            </a:r>
          </a:p>
          <a:p>
            <a:pPr lvl="0" algn="ctr">
              <a:buNone/>
            </a:pPr>
            <a:endParaRPr lang="en-US" dirty="0" smtClean="0"/>
          </a:p>
          <a:p>
            <a:pPr lvl="0"/>
            <a:r>
              <a:rPr lang="sr-Latn-CS" dirty="0" smtClean="0"/>
              <a:t>Priroda predmeta </a:t>
            </a:r>
            <a:endParaRPr lang="en-US" dirty="0" smtClean="0"/>
          </a:p>
          <a:p>
            <a:pPr lvl="0"/>
            <a:r>
              <a:rPr lang="sr-Latn-CS" dirty="0" smtClean="0"/>
              <a:t>Vrsta i koncentracija dezinficijensa </a:t>
            </a:r>
            <a:endParaRPr lang="en-US" dirty="0" smtClean="0"/>
          </a:p>
          <a:p>
            <a:pPr lvl="0"/>
            <a:r>
              <a:rPr lang="sr-Latn-CS" dirty="0" smtClean="0"/>
              <a:t>Dužina delovanja </a:t>
            </a:r>
            <a:endParaRPr lang="en-US" dirty="0" smtClean="0"/>
          </a:p>
          <a:p>
            <a:pPr lvl="0"/>
            <a:r>
              <a:rPr lang="sr-Latn-CS" dirty="0" smtClean="0"/>
              <a:t>Temperatura </a:t>
            </a:r>
            <a:endParaRPr lang="en-US" dirty="0" smtClean="0"/>
          </a:p>
          <a:p>
            <a:pPr lvl="0"/>
            <a:r>
              <a:rPr lang="sr-Latn-CS" dirty="0" smtClean="0"/>
              <a:t>Prisustvo organskih materija </a:t>
            </a:r>
            <a:endParaRPr lang="en-US" dirty="0" smtClean="0"/>
          </a:p>
          <a:p>
            <a:pPr lvl="0"/>
            <a:r>
              <a:rPr lang="sr-Latn-CS" dirty="0" smtClean="0"/>
              <a:t>Vrsta i broj mikroorganizama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Dezinfekcija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H</a:t>
            </a:r>
            <a:r>
              <a:rPr lang="sr-Latn-RS" dirty="0" smtClean="0"/>
              <a:t>emijska sredstva</a:t>
            </a:r>
          </a:p>
          <a:p>
            <a:pPr>
              <a:buNone/>
            </a:pPr>
            <a:endParaRPr lang="sr-Latn-RS" dirty="0" smtClean="0"/>
          </a:p>
          <a:p>
            <a:pPr lvl="1"/>
            <a:r>
              <a:rPr lang="en-US" dirty="0" smtClean="0"/>
              <a:t>D</a:t>
            </a:r>
            <a:r>
              <a:rPr lang="sr-Latn-RS" dirty="0" smtClean="0"/>
              <a:t>ezinficijensi (dezinfekcija neživih predmeta) - baktericidi</a:t>
            </a:r>
          </a:p>
          <a:p>
            <a:pPr lvl="1">
              <a:buNone/>
            </a:pPr>
            <a:endParaRPr lang="sr-Latn-RS" dirty="0" smtClean="0"/>
          </a:p>
          <a:p>
            <a:pPr lvl="1"/>
            <a:r>
              <a:rPr lang="en-US" dirty="0" smtClean="0"/>
              <a:t>A</a:t>
            </a:r>
            <a:r>
              <a:rPr lang="sr-Latn-RS" dirty="0" smtClean="0"/>
              <a:t>ntiseptici (dezinfekcija kože, sluzokože i tkiva) - bakteriostatici</a:t>
            </a:r>
          </a:p>
          <a:p>
            <a:pPr lvl="1"/>
            <a:endParaRPr lang="sr-Latn-RS" dirty="0" smtClean="0"/>
          </a:p>
          <a:p>
            <a:r>
              <a:rPr lang="en-US" dirty="0" smtClean="0"/>
              <a:t>F</a:t>
            </a:r>
            <a:r>
              <a:rPr lang="sr-Latn-RS" dirty="0" smtClean="0"/>
              <a:t>izičko – hemijsko desjtvo (osmoza, dehidracija, apsorpcija, taloženje proteina, promena kiselosti)</a:t>
            </a:r>
          </a:p>
          <a:p>
            <a:pPr>
              <a:buNone/>
            </a:pPr>
            <a:endParaRPr lang="sr-Latn-RS" dirty="0" smtClean="0"/>
          </a:p>
          <a:p>
            <a:pPr lvl="1"/>
            <a:r>
              <a:rPr lang="sr-Latn-CS" dirty="0" smtClean="0"/>
              <a:t>Denaturacija proteina (koagulacija i precipitacija)</a:t>
            </a:r>
            <a:endParaRPr lang="en-US" dirty="0" smtClean="0"/>
          </a:p>
          <a:p>
            <a:pPr lvl="1"/>
            <a:r>
              <a:rPr lang="sr-Latn-CS" dirty="0" smtClean="0"/>
              <a:t>Poremećaj integriteta ćelijskog zida i ćelijske membrane </a:t>
            </a:r>
            <a:endParaRPr lang="en-US" dirty="0" smtClean="0"/>
          </a:p>
          <a:p>
            <a:pPr lvl="1"/>
            <a:r>
              <a:rPr lang="sr-Latn-CS" dirty="0" smtClean="0"/>
              <a:t>Reagovanje sa reaktivnim grupama enzima (SH, COOH, NH2) </a:t>
            </a:r>
            <a:endParaRPr lang="en-US" dirty="0" smtClean="0"/>
          </a:p>
          <a:p>
            <a:pPr lvl="1"/>
            <a:endParaRPr lang="sr-Latn-RS" dirty="0" smtClean="0"/>
          </a:p>
          <a:p>
            <a:pPr lvl="1">
              <a:buNone/>
            </a:pPr>
            <a:endParaRPr lang="sr-Latn-RS" dirty="0" smtClean="0"/>
          </a:p>
          <a:p>
            <a:pPr lvl="1"/>
            <a:endParaRPr lang="sr-Latn-R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Asepsa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</a:t>
            </a:r>
            <a:r>
              <a:rPr lang="sr-Latn-RS" dirty="0" smtClean="0"/>
              <a:t>provođenje postupaka i mera kojima se potpuno uništavaju svi mikroorganizmi na materijalu koji dolazi u kontakt sa bolesnikom tokom hirurške intervencije</a:t>
            </a:r>
          </a:p>
          <a:p>
            <a:r>
              <a:rPr lang="sr-Latn-RS" dirty="0" smtClean="0"/>
              <a:t>Apsolutan pojam odsustva svih mikroorganizama u svim njihovim oblicima</a:t>
            </a:r>
          </a:p>
          <a:p>
            <a:r>
              <a:rPr lang="en-US" dirty="0" smtClean="0"/>
              <a:t>P</a:t>
            </a:r>
            <a:r>
              <a:rPr lang="sr-Latn-RS" dirty="0" smtClean="0"/>
              <a:t>rofilaktički značaj jer se metodama asepse sprečava prodor mikroorganizama u organizam pacijenta</a:t>
            </a:r>
          </a:p>
          <a:p>
            <a:r>
              <a:rPr lang="en-US" dirty="0" smtClean="0"/>
              <a:t>M</a:t>
            </a:r>
            <a:r>
              <a:rPr lang="sr-Latn-RS" dirty="0" smtClean="0"/>
              <a:t>etoda asespse je sterilizacija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Povidon jod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</a:t>
            </a:r>
            <a:r>
              <a:rPr lang="sr-Latn-RS" dirty="0" smtClean="0"/>
              <a:t>adrži aktivni jod u organskom obliku</a:t>
            </a:r>
          </a:p>
          <a:p>
            <a:r>
              <a:rPr lang="en-US" dirty="0" smtClean="0"/>
              <a:t>D</a:t>
            </a:r>
            <a:r>
              <a:rPr lang="sr-Latn-RS" dirty="0" smtClean="0"/>
              <a:t>eluje baktericidno</a:t>
            </a:r>
          </a:p>
          <a:p>
            <a:r>
              <a:rPr lang="en-US" dirty="0" smtClean="0"/>
              <a:t>P</a:t>
            </a:r>
            <a:r>
              <a:rPr lang="sr-Latn-RS" dirty="0" smtClean="0"/>
              <a:t>riprema operativnog polja</a:t>
            </a:r>
          </a:p>
          <a:p>
            <a:r>
              <a:rPr lang="en-US" dirty="0" smtClean="0"/>
              <a:t>P</a:t>
            </a:r>
            <a:r>
              <a:rPr lang="sr-Latn-RS" dirty="0" smtClean="0"/>
              <a:t>riprema ruku hirurga</a:t>
            </a:r>
          </a:p>
          <a:p>
            <a:r>
              <a:rPr lang="en-US" dirty="0" smtClean="0"/>
              <a:t>I</a:t>
            </a:r>
            <a:r>
              <a:rPr lang="sr-Latn-RS" dirty="0" smtClean="0"/>
              <a:t>spiranje rana</a:t>
            </a:r>
          </a:p>
          <a:p>
            <a:r>
              <a:rPr lang="en-US" dirty="0" smtClean="0"/>
              <a:t>A</a:t>
            </a:r>
            <a:r>
              <a:rPr lang="sr-Latn-RS" dirty="0" smtClean="0"/>
              <a:t>lergija na jod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Vodonik peroksid H2O2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3% rastvor za ispiranje rana</a:t>
            </a:r>
          </a:p>
          <a:p>
            <a:r>
              <a:rPr lang="en-US" dirty="0" smtClean="0"/>
              <a:t>O</a:t>
            </a:r>
            <a:r>
              <a:rPr lang="sr-Latn-RS" dirty="0" smtClean="0"/>
              <a:t>slobađa nascentni O2 – hemijsko desjtvo</a:t>
            </a:r>
          </a:p>
          <a:p>
            <a:r>
              <a:rPr lang="en-US" dirty="0" smtClean="0"/>
              <a:t>P</a:t>
            </a:r>
            <a:r>
              <a:rPr lang="sr-Latn-RS" dirty="0" smtClean="0"/>
              <a:t>enuša i čisti ranu – mehaničko dejstvo</a:t>
            </a:r>
          </a:p>
          <a:p>
            <a:r>
              <a:rPr lang="en-US" dirty="0" smtClean="0"/>
              <a:t>S</a:t>
            </a:r>
            <a:r>
              <a:rPr lang="sr-Latn-RS" dirty="0" smtClean="0"/>
              <a:t>tvara aerobne uslove i onemogućava razvoj anaerobne infekcije</a:t>
            </a:r>
          </a:p>
          <a:p>
            <a:r>
              <a:rPr lang="en-US" dirty="0" smtClean="0"/>
              <a:t>R</a:t>
            </a:r>
            <a:r>
              <a:rPr lang="sr-Latn-RS" dirty="0" smtClean="0"/>
              <a:t>izik od vazdušne embolije!</a:t>
            </a:r>
          </a:p>
          <a:p>
            <a:endParaRPr lang="sr-Latn-R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Rivanol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r>
              <a:rPr lang="sr-Latn-RS" dirty="0" smtClean="0"/>
              <a:t>kridinska boja</a:t>
            </a:r>
          </a:p>
          <a:p>
            <a:r>
              <a:rPr lang="sr-Latn-RS" dirty="0" smtClean="0"/>
              <a:t>1% rastvor</a:t>
            </a:r>
          </a:p>
          <a:p>
            <a:r>
              <a:rPr lang="en-US" dirty="0" smtClean="0"/>
              <a:t>I</a:t>
            </a:r>
            <a:r>
              <a:rPr lang="sr-Latn-RS" dirty="0" smtClean="0"/>
              <a:t>spiranje inficiranih rana</a:t>
            </a:r>
          </a:p>
          <a:p>
            <a:r>
              <a:rPr lang="en-US" dirty="0" smtClean="0"/>
              <a:t>U</a:t>
            </a:r>
            <a:r>
              <a:rPr lang="sr-Latn-RS" dirty="0" smtClean="0"/>
              <a:t>sporava zarastanje rana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Alkohol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</a:t>
            </a:r>
            <a:r>
              <a:rPr lang="sr-Latn-RS" dirty="0" smtClean="0"/>
              <a:t>ezinfekcija kože (70%)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Borna kiselina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3%</a:t>
            </a:r>
          </a:p>
          <a:p>
            <a:r>
              <a:rPr lang="en-US" dirty="0" smtClean="0"/>
              <a:t>U</a:t>
            </a:r>
            <a:r>
              <a:rPr lang="sr-Latn-RS" dirty="0" smtClean="0"/>
              <a:t>rologija</a:t>
            </a:r>
          </a:p>
          <a:p>
            <a:r>
              <a:rPr lang="en-US" dirty="0" smtClean="0"/>
              <a:t>O</a:t>
            </a:r>
            <a:r>
              <a:rPr lang="sr-Latn-RS" dirty="0" smtClean="0"/>
              <a:t>ftalmologija</a:t>
            </a:r>
          </a:p>
          <a:p>
            <a:r>
              <a:rPr lang="en-US" dirty="0" smtClean="0"/>
              <a:t>O</a:t>
            </a:r>
            <a:r>
              <a:rPr lang="sr-Latn-RS" dirty="0" smtClean="0"/>
              <a:t>torinolaringologija</a:t>
            </a:r>
          </a:p>
          <a:p>
            <a:pPr>
              <a:buNone/>
            </a:pPr>
            <a:endParaRPr lang="sr-Latn-R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Formalin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</a:t>
            </a:r>
            <a:r>
              <a:rPr lang="sr-Latn-RS" dirty="0" smtClean="0"/>
              <a:t>astvor gasa formaldehida u vodi</a:t>
            </a:r>
          </a:p>
          <a:p>
            <a:r>
              <a:rPr lang="en-US" dirty="0" smtClean="0"/>
              <a:t>U</a:t>
            </a:r>
            <a:r>
              <a:rPr lang="sr-Latn-RS" dirty="0" smtClean="0"/>
              <a:t> vidu tableta</a:t>
            </a:r>
          </a:p>
          <a:p>
            <a:r>
              <a:rPr lang="en-US" dirty="0" smtClean="0"/>
              <a:t>D</a:t>
            </a:r>
            <a:r>
              <a:rPr lang="sr-Latn-RS" dirty="0" smtClean="0"/>
              <a:t>ezinfekcija instrumenata koji se ne kuvaju</a:t>
            </a:r>
          </a:p>
          <a:p>
            <a:r>
              <a:rPr lang="en-US" dirty="0" smtClean="0"/>
              <a:t>K</a:t>
            </a:r>
            <a:r>
              <a:rPr lang="sr-Latn-RS" dirty="0" smtClean="0"/>
              <a:t>ateteri</a:t>
            </a:r>
          </a:p>
          <a:p>
            <a:r>
              <a:rPr lang="en-US" dirty="0" smtClean="0"/>
              <a:t>O</a:t>
            </a:r>
            <a:r>
              <a:rPr lang="sr-Latn-RS" dirty="0" smtClean="0"/>
              <a:t>ptički instrumenti</a:t>
            </a:r>
          </a:p>
          <a:p>
            <a:r>
              <a:rPr lang="en-US" dirty="0" smtClean="0"/>
              <a:t>T</a:t>
            </a:r>
            <a:r>
              <a:rPr lang="sr-Latn-RS" dirty="0" smtClean="0"/>
              <a:t>ubusi</a:t>
            </a:r>
          </a:p>
          <a:p>
            <a:pPr>
              <a:buNone/>
            </a:pPr>
            <a:endParaRPr lang="sr-Latn-R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Medicinski benzin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</a:t>
            </a:r>
            <a:r>
              <a:rPr lang="sr-Latn-RS" dirty="0" smtClean="0"/>
              <a:t>klanjanje masnoća i nečistoće sa kože i okoline rana</a:t>
            </a:r>
          </a:p>
          <a:p>
            <a:endParaRPr lang="sr-Latn-RS" dirty="0" smtClean="0"/>
          </a:p>
          <a:p>
            <a:r>
              <a:rPr lang="en-US" dirty="0" smtClean="0"/>
              <a:t>N</a:t>
            </a:r>
            <a:r>
              <a:rPr lang="sr-Latn-RS" dirty="0" smtClean="0"/>
              <a:t>ije antiseptik</a:t>
            </a:r>
          </a:p>
          <a:p>
            <a:endParaRPr lang="sr-Latn-RS" dirty="0" smtClean="0"/>
          </a:p>
          <a:p>
            <a:r>
              <a:rPr lang="en-US" dirty="0" smtClean="0"/>
              <a:t>K</a:t>
            </a:r>
            <a:r>
              <a:rPr lang="sr-Latn-RS" dirty="0" smtClean="0"/>
              <a:t>ontraindikovan na koži lica i vrata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Biološka sredstva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r>
              <a:rPr lang="sr-Latn-RS" dirty="0" smtClean="0"/>
              <a:t>ntibiotici</a:t>
            </a:r>
          </a:p>
          <a:p>
            <a:pPr lvl="1"/>
            <a:r>
              <a:rPr lang="en-US" dirty="0" smtClean="0"/>
              <a:t>S</a:t>
            </a:r>
            <a:r>
              <a:rPr lang="sr-Latn-RS" dirty="0" smtClean="0"/>
              <a:t>istemska upotreba</a:t>
            </a:r>
          </a:p>
          <a:p>
            <a:pPr lvl="1"/>
            <a:r>
              <a:rPr lang="en-US" dirty="0" smtClean="0"/>
              <a:t>P</a:t>
            </a:r>
            <a:r>
              <a:rPr lang="sr-Latn-RS" dirty="0" smtClean="0"/>
              <a:t>arenteralni ili oralni unos</a:t>
            </a:r>
          </a:p>
          <a:p>
            <a:endParaRPr lang="sr-Latn-RS" dirty="0" smtClean="0"/>
          </a:p>
          <a:p>
            <a:r>
              <a:rPr lang="en-US" dirty="0" smtClean="0"/>
              <a:t>V</a:t>
            </a:r>
            <a:r>
              <a:rPr lang="sr-Latn-RS" dirty="0" smtClean="0"/>
              <a:t>akcine – aktivna imunizacija</a:t>
            </a:r>
            <a:endParaRPr lang="sr-Latn-RS" dirty="0" smtClean="0"/>
          </a:p>
          <a:p>
            <a:endParaRPr lang="sr-Latn-RS" dirty="0" smtClean="0"/>
          </a:p>
          <a:p>
            <a:r>
              <a:rPr lang="en-US" dirty="0" smtClean="0"/>
              <a:t>S</a:t>
            </a:r>
            <a:r>
              <a:rPr lang="sr-Latn-RS" dirty="0" smtClean="0"/>
              <a:t>erumi </a:t>
            </a:r>
            <a:r>
              <a:rPr lang="sr-Latn-RS" dirty="0" smtClean="0"/>
              <a:t>– pasivna imunizacija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</a:t>
            </a:r>
            <a:r>
              <a:rPr lang="sr-Latn-RS" dirty="0" smtClean="0"/>
              <a:t>riprema ruku hirurga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</a:t>
            </a:r>
            <a:r>
              <a:rPr lang="sr-Latn-RS" dirty="0" smtClean="0"/>
              <a:t>re svake hirurške </a:t>
            </a:r>
            <a:r>
              <a:rPr lang="sr-Latn-RS" dirty="0" smtClean="0"/>
              <a:t>intervencije</a:t>
            </a:r>
          </a:p>
          <a:p>
            <a:r>
              <a:rPr lang="en-US" dirty="0" smtClean="0"/>
              <a:t>R</a:t>
            </a:r>
            <a:r>
              <a:rPr lang="sr-Latn-RS" dirty="0" smtClean="0"/>
              <a:t>anije ser primenjivao povidon jod</a:t>
            </a:r>
            <a:endParaRPr lang="sr-Latn-RS" dirty="0" smtClean="0"/>
          </a:p>
          <a:p>
            <a:r>
              <a:rPr lang="en-US" dirty="0" smtClean="0"/>
              <a:t>S</a:t>
            </a:r>
            <a:r>
              <a:rPr lang="sr-Latn-RS" dirty="0" smtClean="0"/>
              <a:t>avremeni antiseptici koji deluju brzo i efikasno</a:t>
            </a:r>
          </a:p>
          <a:p>
            <a:r>
              <a:rPr lang="en-US" dirty="0" smtClean="0"/>
              <a:t>P</a:t>
            </a:r>
            <a:r>
              <a:rPr lang="sr-Latn-RS" dirty="0" smtClean="0"/>
              <a:t>ranje prstiju, šaka, dlanova, nadlaktica, sve do laktova</a:t>
            </a:r>
          </a:p>
          <a:p>
            <a:r>
              <a:rPr lang="sr-Latn-RS" dirty="0" smtClean="0"/>
              <a:t>2+3 minuta</a:t>
            </a:r>
          </a:p>
          <a:p>
            <a:r>
              <a:rPr lang="en-US" dirty="0" smtClean="0"/>
              <a:t>N</a:t>
            </a:r>
            <a:r>
              <a:rPr lang="sr-Latn-RS" dirty="0" smtClean="0"/>
              <a:t>akon pranja i dezinfekcije navlače se rukavice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635-01347222en_Masterfil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2057400"/>
            <a:ext cx="3296955" cy="4389437"/>
          </a:xfrm>
        </p:spPr>
      </p:pic>
      <p:pic>
        <p:nvPicPr>
          <p:cNvPr id="5" name="Picture 4" descr="surgeon_washing_hand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32490" y="2590800"/>
            <a:ext cx="5311510" cy="35292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/>
          <a:lstStyle/>
          <a:p>
            <a:pPr algn="ctr">
              <a:buNone/>
            </a:pPr>
            <a:r>
              <a:rPr lang="sr-Latn-RS" dirty="0" smtClean="0"/>
              <a:t>Istorijat</a:t>
            </a:r>
            <a:endParaRPr lang="sr-Latn-RS" dirty="0" smtClean="0"/>
          </a:p>
          <a:p>
            <a:pPr algn="ctr">
              <a:buNone/>
            </a:pPr>
            <a:endParaRPr lang="sr-Cyrl-RS" dirty="0" smtClean="0"/>
          </a:p>
          <a:p>
            <a:pPr lvl="0"/>
            <a:r>
              <a:rPr lang="sr-Latn-CS" dirty="0" smtClean="0"/>
              <a:t>Semmeilweis, ginekolog ( 1818 – 1865 ): pranje ruku sapunom smanjuje smrtnost</a:t>
            </a:r>
            <a:endParaRPr lang="en-US" dirty="0" smtClean="0"/>
          </a:p>
          <a:p>
            <a:pPr lvl="0"/>
            <a:r>
              <a:rPr lang="sr-Latn-CS" dirty="0" smtClean="0"/>
              <a:t>Pasteur, hemičar ( 1822 – 1895 ): asepsa u hirurgiji, 1874. godine kuvanje instrumenata u vodenoj pari pod pritiskom</a:t>
            </a:r>
            <a:endParaRPr lang="en-US" dirty="0" smtClean="0"/>
          </a:p>
          <a:p>
            <a:pPr lvl="0"/>
            <a:r>
              <a:rPr lang="sr-Latn-CS" dirty="0" smtClean="0"/>
              <a:t>Lister, hirurg ( 1827 – 1912 ): antisepsa, karbolna kiselina za ruke, hirurški materijal i rane</a:t>
            </a:r>
            <a:endParaRPr lang="en-US" dirty="0" smtClean="0"/>
          </a:p>
          <a:p>
            <a:pPr lvl="0"/>
            <a:r>
              <a:rPr lang="sr-Latn-CS" dirty="0" smtClean="0"/>
              <a:t> Mortalitet do Paster - ovog vremena 45 – 50 </a:t>
            </a:r>
            <a:r>
              <a:rPr lang="sr-Latn-CS" dirty="0" smtClean="0"/>
              <a:t>%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age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7357" t="16744" r="17949" b="18898"/>
          <a:stretch>
            <a:fillRect/>
          </a:stretch>
        </p:blipFill>
        <p:spPr>
          <a:xfrm>
            <a:off x="2057400" y="0"/>
            <a:ext cx="48768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/>
          <a:lstStyle/>
          <a:p>
            <a:r>
              <a:rPr lang="en-US" dirty="0" smtClean="0"/>
              <a:t>P</a:t>
            </a:r>
            <a:r>
              <a:rPr lang="sr-Latn-RS" dirty="0" smtClean="0"/>
              <a:t>riprema operativnog polja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>
            <a:normAutofit fontScale="92500" lnSpcReduction="10000"/>
          </a:bodyPr>
          <a:lstStyle/>
          <a:p>
            <a:r>
              <a:rPr lang="sr-Latn-RS" dirty="0" err="1" smtClean="0"/>
              <a:t>D</a:t>
            </a:r>
            <a:r>
              <a:rPr lang="en-US" dirty="0" smtClean="0"/>
              <a:t>an </a:t>
            </a:r>
            <a:r>
              <a:rPr lang="en-US" dirty="0" err="1" smtClean="0"/>
              <a:t>ranije</a:t>
            </a:r>
            <a:r>
              <a:rPr lang="en-US" dirty="0" smtClean="0"/>
              <a:t> </a:t>
            </a:r>
            <a:r>
              <a:rPr lang="en-US" dirty="0" err="1" smtClean="0"/>
              <a:t>kupanje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brijanje</a:t>
            </a:r>
            <a:r>
              <a:rPr lang="en-US" dirty="0" smtClean="0"/>
              <a:t> </a:t>
            </a:r>
            <a:r>
              <a:rPr lang="en-US" dirty="0" err="1" smtClean="0"/>
              <a:t>bolesnika</a:t>
            </a:r>
            <a:r>
              <a:rPr lang="en-US" dirty="0" smtClean="0"/>
              <a:t> (</a:t>
            </a:r>
            <a:r>
              <a:rPr lang="sr-Latn-RS" dirty="0" smtClean="0"/>
              <a:t>oper. </a:t>
            </a:r>
            <a:r>
              <a:rPr lang="en-US" dirty="0" err="1" smtClean="0"/>
              <a:t>polja</a:t>
            </a:r>
            <a:r>
              <a:rPr lang="en-US" dirty="0" smtClean="0"/>
              <a:t>) </a:t>
            </a:r>
          </a:p>
          <a:p>
            <a:r>
              <a:rPr lang="en-US" dirty="0" smtClean="0"/>
              <a:t>Na </a:t>
            </a:r>
            <a:r>
              <a:rPr lang="en-US" dirty="0" err="1" smtClean="0"/>
              <a:t>operacionom</a:t>
            </a:r>
            <a:r>
              <a:rPr lang="en-US" dirty="0" smtClean="0"/>
              <a:t> </a:t>
            </a:r>
            <a:r>
              <a:rPr lang="en-US" dirty="0" err="1" smtClean="0"/>
              <a:t>stolu</a:t>
            </a:r>
            <a:r>
              <a:rPr lang="en-US" dirty="0" smtClean="0"/>
              <a:t> </a:t>
            </a:r>
            <a:r>
              <a:rPr lang="en-US" dirty="0" err="1" smtClean="0"/>
              <a:t>čišćenje</a:t>
            </a:r>
            <a:r>
              <a:rPr lang="en-US" dirty="0" smtClean="0"/>
              <a:t> </a:t>
            </a:r>
            <a:r>
              <a:rPr lang="en-US" dirty="0" err="1" smtClean="0"/>
              <a:t>polja</a:t>
            </a:r>
            <a:r>
              <a:rPr lang="en-US" dirty="0" smtClean="0"/>
              <a:t> </a:t>
            </a:r>
            <a:r>
              <a:rPr lang="sr-Latn-RS" dirty="0" smtClean="0"/>
              <a:t>antisepticima</a:t>
            </a:r>
            <a:r>
              <a:rPr lang="en-US" dirty="0" smtClean="0"/>
              <a:t>, </a:t>
            </a:r>
            <a:r>
              <a:rPr lang="en-US" dirty="0" err="1" smtClean="0"/>
              <a:t>ograda</a:t>
            </a:r>
            <a:r>
              <a:rPr lang="en-US" dirty="0" smtClean="0"/>
              <a:t> </a:t>
            </a:r>
            <a:r>
              <a:rPr lang="en-US" dirty="0" err="1" smtClean="0"/>
              <a:t>polja</a:t>
            </a:r>
            <a:r>
              <a:rPr lang="en-US" dirty="0" smtClean="0"/>
              <a:t> </a:t>
            </a:r>
            <a:r>
              <a:rPr lang="en-US" dirty="0" err="1" smtClean="0"/>
              <a:t>sterilnim</a:t>
            </a:r>
            <a:r>
              <a:rPr lang="en-US" dirty="0" smtClean="0"/>
              <a:t> </a:t>
            </a:r>
            <a:r>
              <a:rPr lang="en-US" dirty="0" err="1" smtClean="0"/>
              <a:t>kompresama</a:t>
            </a:r>
            <a:r>
              <a:rPr lang="en-US" dirty="0" smtClean="0"/>
              <a:t> </a:t>
            </a:r>
            <a:r>
              <a:rPr lang="en-US" dirty="0" err="1" smtClean="0"/>
              <a:t>ili</a:t>
            </a:r>
            <a:r>
              <a:rPr lang="en-US" dirty="0" smtClean="0"/>
              <a:t> </a:t>
            </a:r>
            <a:r>
              <a:rPr lang="en-US" dirty="0" err="1" smtClean="0"/>
              <a:t>steril</a:t>
            </a:r>
            <a:r>
              <a:rPr lang="en-US" dirty="0" smtClean="0"/>
              <a:t> - drape </a:t>
            </a:r>
            <a:endParaRPr lang="sr-Latn-RS" dirty="0" smtClean="0"/>
          </a:p>
          <a:p>
            <a:pPr algn="ctr">
              <a:buNone/>
            </a:pPr>
            <a:endParaRPr lang="sr-Latn-RS" dirty="0" smtClean="0"/>
          </a:p>
          <a:p>
            <a:pPr algn="ctr">
              <a:buNone/>
            </a:pPr>
            <a:r>
              <a:rPr lang="en-US" sz="4800" dirty="0" err="1" smtClean="0">
                <a:solidFill>
                  <a:schemeClr val="tx2"/>
                </a:solidFill>
                <a:latin typeface="Calibri" pitchFamily="34" charset="0"/>
              </a:rPr>
              <a:t>Priprema</a:t>
            </a:r>
            <a:r>
              <a:rPr lang="en-US" sz="48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4800" dirty="0" err="1" smtClean="0">
                <a:solidFill>
                  <a:schemeClr val="tx2"/>
                </a:solidFill>
                <a:latin typeface="Calibri" pitchFamily="34" charset="0"/>
              </a:rPr>
              <a:t>operacione</a:t>
            </a:r>
            <a:r>
              <a:rPr lang="en-US" sz="4800" dirty="0" smtClean="0">
                <a:solidFill>
                  <a:schemeClr val="tx2"/>
                </a:solidFill>
                <a:latin typeface="Calibri" pitchFamily="34" charset="0"/>
              </a:rPr>
              <a:t> sale</a:t>
            </a:r>
            <a:endParaRPr lang="sr-Latn-RS" sz="4800" dirty="0" smtClean="0">
              <a:solidFill>
                <a:schemeClr val="tx2"/>
              </a:solidFill>
              <a:latin typeface="Calibri" pitchFamily="34" charset="0"/>
            </a:endParaRPr>
          </a:p>
          <a:p>
            <a:pPr algn="ctr">
              <a:buNone/>
            </a:pPr>
            <a:r>
              <a:rPr lang="en-US" dirty="0" smtClean="0"/>
              <a:t> </a:t>
            </a:r>
            <a:endParaRPr lang="sr-Latn-RS" dirty="0" smtClean="0"/>
          </a:p>
          <a:p>
            <a:r>
              <a:rPr lang="sr-Latn-RS" dirty="0" err="1" smtClean="0"/>
              <a:t>U</a:t>
            </a:r>
            <a:r>
              <a:rPr lang="en-US" dirty="0" err="1" smtClean="0"/>
              <a:t>ltravioletne</a:t>
            </a:r>
            <a:r>
              <a:rPr lang="en-US" dirty="0" smtClean="0"/>
              <a:t> </a:t>
            </a:r>
            <a:r>
              <a:rPr lang="en-US" dirty="0" err="1" smtClean="0"/>
              <a:t>lampe</a:t>
            </a:r>
            <a:r>
              <a:rPr lang="en-US" dirty="0" smtClean="0"/>
              <a:t> </a:t>
            </a:r>
            <a:r>
              <a:rPr lang="en-US" dirty="0" err="1" smtClean="0"/>
              <a:t>uključene</a:t>
            </a:r>
            <a:r>
              <a:rPr lang="en-US" dirty="0" smtClean="0"/>
              <a:t> </a:t>
            </a:r>
            <a:r>
              <a:rPr lang="en-US" dirty="0" err="1" smtClean="0"/>
              <a:t>kad</a:t>
            </a:r>
            <a:r>
              <a:rPr lang="en-US" dirty="0" smtClean="0"/>
              <a:t> je </a:t>
            </a:r>
            <a:r>
              <a:rPr lang="en-US" dirty="0" err="1" smtClean="0"/>
              <a:t>sala</a:t>
            </a:r>
            <a:r>
              <a:rPr lang="en-US" dirty="0" smtClean="0"/>
              <a:t> van </a:t>
            </a:r>
            <a:r>
              <a:rPr lang="en-US" dirty="0" err="1" smtClean="0"/>
              <a:t>funkcije</a:t>
            </a:r>
            <a:endParaRPr lang="en-US" dirty="0" smtClean="0"/>
          </a:p>
          <a:p>
            <a:r>
              <a:rPr lang="en-US" dirty="0" err="1" smtClean="0"/>
              <a:t>Čišćenje</a:t>
            </a:r>
            <a:r>
              <a:rPr lang="en-US" dirty="0" smtClean="0"/>
              <a:t> </a:t>
            </a:r>
            <a:r>
              <a:rPr lang="en-US" dirty="0" err="1" smtClean="0"/>
              <a:t>zidova</a:t>
            </a:r>
            <a:r>
              <a:rPr lang="en-US" dirty="0" smtClean="0"/>
              <a:t> sale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lampi</a:t>
            </a:r>
            <a:r>
              <a:rPr lang="en-US" dirty="0" smtClean="0"/>
              <a:t> </a:t>
            </a:r>
            <a:r>
              <a:rPr lang="en-US" dirty="0" err="1" smtClean="0"/>
              <a:t>antisepticima</a:t>
            </a:r>
            <a:endParaRPr lang="en-US" dirty="0" smtClean="0"/>
          </a:p>
          <a:p>
            <a:r>
              <a:rPr lang="en-US" dirty="0" err="1" smtClean="0"/>
              <a:t>Osoblje</a:t>
            </a:r>
            <a:r>
              <a:rPr lang="en-US" dirty="0" smtClean="0"/>
              <a:t> - </a:t>
            </a:r>
            <a:r>
              <a:rPr lang="en-US" dirty="0" err="1" smtClean="0"/>
              <a:t>sterilna</a:t>
            </a:r>
            <a:r>
              <a:rPr lang="en-US" dirty="0" smtClean="0"/>
              <a:t> </a:t>
            </a:r>
            <a:r>
              <a:rPr lang="en-US" dirty="0" err="1" smtClean="0"/>
              <a:t>odeća</a:t>
            </a:r>
            <a:r>
              <a:rPr lang="en-US" dirty="0" smtClean="0"/>
              <a:t>, </a:t>
            </a:r>
            <a:r>
              <a:rPr lang="en-US" dirty="0" err="1" smtClean="0"/>
              <a:t>kape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maske</a:t>
            </a:r>
            <a:endParaRPr lang="en-US" dirty="0" smtClean="0"/>
          </a:p>
          <a:p>
            <a:r>
              <a:rPr lang="en-US" dirty="0" err="1" smtClean="0"/>
              <a:t>Poseban</a:t>
            </a:r>
            <a:r>
              <a:rPr lang="en-US" dirty="0" smtClean="0"/>
              <a:t> </a:t>
            </a:r>
            <a:r>
              <a:rPr lang="en-US" dirty="0" err="1" smtClean="0"/>
              <a:t>režim</a:t>
            </a:r>
            <a:r>
              <a:rPr lang="en-US" dirty="0" smtClean="0"/>
              <a:t> </a:t>
            </a:r>
            <a:r>
              <a:rPr lang="en-US" dirty="0" err="1" smtClean="0"/>
              <a:t>komunikacije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ostalim</a:t>
            </a:r>
            <a:r>
              <a:rPr lang="en-US" dirty="0" smtClean="0"/>
              <a:t> </a:t>
            </a:r>
            <a:r>
              <a:rPr lang="en-US" dirty="0" err="1" smtClean="0"/>
              <a:t>službama</a:t>
            </a:r>
            <a:r>
              <a:rPr lang="en-US" dirty="0" smtClean="0"/>
              <a:t> </a:t>
            </a:r>
            <a:endParaRPr lang="sr-Latn-RS" dirty="0" smtClean="0"/>
          </a:p>
          <a:p>
            <a:pPr>
              <a:buNone/>
            </a:pPr>
            <a:r>
              <a:rPr lang="en-US" dirty="0" smtClean="0"/>
              <a:t>(</a:t>
            </a:r>
            <a:r>
              <a:rPr lang="en-US" dirty="0" err="1" smtClean="0"/>
              <a:t>unos</a:t>
            </a:r>
            <a:r>
              <a:rPr lang="en-US" dirty="0" smtClean="0"/>
              <a:t> </a:t>
            </a:r>
            <a:r>
              <a:rPr lang="en-US" dirty="0" err="1" smtClean="0"/>
              <a:t>veša</a:t>
            </a:r>
            <a:r>
              <a:rPr lang="en-US" dirty="0" smtClean="0"/>
              <a:t>, </a:t>
            </a:r>
            <a:r>
              <a:rPr lang="en-US" dirty="0" err="1" smtClean="0"/>
              <a:t>uvoz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izvoz</a:t>
            </a:r>
            <a:r>
              <a:rPr lang="en-US" dirty="0" smtClean="0"/>
              <a:t> </a:t>
            </a:r>
            <a:r>
              <a:rPr lang="en-US" dirty="0" err="1" smtClean="0"/>
              <a:t>bolesnika</a:t>
            </a:r>
            <a:r>
              <a:rPr lang="en-US" dirty="0" smtClean="0"/>
              <a:t>)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urgical setting teas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838200"/>
            <a:ext cx="9144000" cy="5029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Asepsa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sr-Latn-CS" dirty="0" smtClean="0"/>
              <a:t>Asepsa uvedena kao obavezna na X Kongresu hirurga u Berlinu 1890 godine, citirani Bergman, Schiemelbusch i Lister </a:t>
            </a:r>
            <a:endParaRPr lang="sr-Latn-CS" dirty="0" smtClean="0"/>
          </a:p>
          <a:p>
            <a:pPr lvl="0">
              <a:buNone/>
            </a:pPr>
            <a:endParaRPr lang="en-US" dirty="0" smtClean="0"/>
          </a:p>
          <a:p>
            <a:pPr lvl="0"/>
            <a:r>
              <a:rPr lang="sr-Latn-CS" dirty="0" smtClean="0"/>
              <a:t>Asepsa isključuje antisepsu i obratno </a:t>
            </a:r>
            <a:endParaRPr lang="sr-Latn-CS" dirty="0" smtClean="0"/>
          </a:p>
          <a:p>
            <a:pPr lvl="0">
              <a:buNone/>
            </a:pPr>
            <a:endParaRPr lang="en-US" dirty="0" smtClean="0"/>
          </a:p>
          <a:p>
            <a:pPr lvl="0"/>
            <a:r>
              <a:rPr lang="sr-Latn-CS" dirty="0" smtClean="0"/>
              <a:t>Konsenzus – oba principa se upotpunjuju u borbi protiv infekcije </a:t>
            </a:r>
            <a:endParaRPr lang="sr-Latn-CS" dirty="0" smtClean="0"/>
          </a:p>
          <a:p>
            <a:pPr lvl="0">
              <a:buNone/>
            </a:pPr>
            <a:endParaRPr lang="en-US" dirty="0" smtClean="0"/>
          </a:p>
          <a:p>
            <a:pPr lvl="0"/>
            <a:r>
              <a:rPr lang="sr-Latn-CS" dirty="0" smtClean="0"/>
              <a:t>Poseban značaj u ratnoj hirurgiji</a:t>
            </a:r>
            <a:endParaRPr lang="en-US" dirty="0" smtClean="0"/>
          </a:p>
          <a:p>
            <a:endParaRPr lang="sr-Cyrl-R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Sterilizacija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</a:t>
            </a:r>
            <a:r>
              <a:rPr lang="sr-Latn-RS" dirty="0" smtClean="0"/>
              <a:t>ostupak potpunog uništavanja svih mikroorganizama</a:t>
            </a:r>
          </a:p>
          <a:p>
            <a:r>
              <a:rPr lang="sr-Latn-RS" dirty="0" smtClean="0"/>
              <a:t>Uništavanje svih njihovih oblika (vegetativni, sporogeni)</a:t>
            </a:r>
          </a:p>
          <a:p>
            <a:r>
              <a:rPr lang="sr-Latn-RS" dirty="0" smtClean="0"/>
              <a:t>To je apsolutni pojam i ne postoje stepeni sterilizacije </a:t>
            </a:r>
          </a:p>
          <a:p>
            <a:r>
              <a:rPr lang="en-US" dirty="0" smtClean="0"/>
              <a:t>H</a:t>
            </a:r>
            <a:r>
              <a:rPr lang="sr-Latn-RS" dirty="0" smtClean="0"/>
              <a:t>irurški instrumenti, materijal i predmeti koji dolaze u kontakt sa bolesnikom tokom hirurške intervencije</a:t>
            </a:r>
          </a:p>
          <a:p>
            <a:r>
              <a:rPr lang="en-US" dirty="0" smtClean="0"/>
              <a:t>P</a:t>
            </a:r>
            <a:r>
              <a:rPr lang="sr-Latn-RS" dirty="0" smtClean="0"/>
              <a:t>ostiže se fizičkim metodama </a:t>
            </a:r>
          </a:p>
          <a:p>
            <a:pPr lvl="1"/>
            <a:r>
              <a:rPr lang="en-US" dirty="0" smtClean="0"/>
              <a:t>T</a:t>
            </a:r>
            <a:r>
              <a:rPr lang="sr-Latn-RS" dirty="0" smtClean="0"/>
              <a:t>oplota</a:t>
            </a:r>
          </a:p>
          <a:p>
            <a:pPr lvl="1"/>
            <a:r>
              <a:rPr lang="sr-Latn-RS" dirty="0" smtClean="0"/>
              <a:t>gama zraci</a:t>
            </a:r>
          </a:p>
          <a:p>
            <a:pPr lvl="1"/>
            <a:r>
              <a:rPr lang="sr-Latn-RS" dirty="0" smtClean="0"/>
              <a:t>gasovi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1. Toplota (vlažna ili suva)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sr-Latn-RS" dirty="0" smtClean="0"/>
              <a:t>I Kuvanje</a:t>
            </a:r>
          </a:p>
          <a:p>
            <a:pPr>
              <a:buNone/>
            </a:pPr>
            <a:endParaRPr lang="sr-Latn-RS" dirty="0" smtClean="0"/>
          </a:p>
          <a:p>
            <a:pPr>
              <a:buNone/>
            </a:pPr>
            <a:r>
              <a:rPr lang="sr-Latn-RS" dirty="0" smtClean="0"/>
              <a:t>II Zasićena vodena para pod pritiskom</a:t>
            </a:r>
          </a:p>
          <a:p>
            <a:pPr>
              <a:buNone/>
            </a:pPr>
            <a:endParaRPr lang="sr-Latn-RS" dirty="0" smtClean="0"/>
          </a:p>
          <a:p>
            <a:pPr>
              <a:buNone/>
            </a:pPr>
            <a:r>
              <a:rPr lang="sr-Latn-RS" dirty="0" smtClean="0"/>
              <a:t>III Topli suvi vazduh</a:t>
            </a:r>
          </a:p>
          <a:p>
            <a:pPr>
              <a:buNone/>
            </a:pPr>
            <a:endParaRPr lang="sr-Latn-RS" dirty="0" smtClean="0"/>
          </a:p>
          <a:p>
            <a:pPr>
              <a:buNone/>
            </a:pPr>
            <a:r>
              <a:rPr lang="sr-Latn-RS" dirty="0" smtClean="0"/>
              <a:t>IV Plamen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smtClean="0"/>
              <a:t>I Kuvanje</a:t>
            </a:r>
            <a:br>
              <a:rPr lang="sr-Latn-R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K</a:t>
            </a:r>
            <a:r>
              <a:rPr lang="sr-Latn-RS" dirty="0" smtClean="0"/>
              <a:t>ljučala voda</a:t>
            </a:r>
          </a:p>
          <a:p>
            <a:r>
              <a:rPr lang="en-US" dirty="0" smtClean="0"/>
              <a:t>U</a:t>
            </a:r>
            <a:r>
              <a:rPr lang="sr-Latn-RS" dirty="0" smtClean="0"/>
              <a:t>slovna sterilizacija (virus hepatitisa!!!)</a:t>
            </a:r>
          </a:p>
          <a:p>
            <a:r>
              <a:rPr lang="en-US" dirty="0" smtClean="0"/>
              <a:t>P</a:t>
            </a:r>
            <a:r>
              <a:rPr lang="sr-Latn-RS" dirty="0" smtClean="0"/>
              <a:t>otapanje hirurških instrumenata u posebne posude</a:t>
            </a:r>
          </a:p>
          <a:p>
            <a:pPr>
              <a:buNone/>
            </a:pPr>
            <a:r>
              <a:rPr lang="sr-Latn-RS" dirty="0" smtClean="0"/>
              <a:t> sa grejačem</a:t>
            </a:r>
          </a:p>
          <a:p>
            <a:r>
              <a:rPr lang="en-US" dirty="0" smtClean="0"/>
              <a:t>V</a:t>
            </a:r>
            <a:r>
              <a:rPr lang="sr-Latn-RS" dirty="0" smtClean="0"/>
              <a:t>iša temperatura ključanja - efikasnija sterilizacija</a:t>
            </a:r>
          </a:p>
          <a:p>
            <a:r>
              <a:rPr lang="en-US" dirty="0" smtClean="0"/>
              <a:t>T</a:t>
            </a:r>
            <a:r>
              <a:rPr lang="sr-Latn-RS" dirty="0" smtClean="0"/>
              <a:t>rajanje najmanje 15 minuta od momenta ključanja</a:t>
            </a:r>
          </a:p>
          <a:p>
            <a:r>
              <a:rPr lang="en-US" dirty="0" smtClean="0"/>
              <a:t>S</a:t>
            </a:r>
            <a:r>
              <a:rPr lang="sr-Latn-RS" dirty="0" smtClean="0"/>
              <a:t>eptičan materijal zahteva najmanje 30 minuta</a:t>
            </a:r>
          </a:p>
          <a:p>
            <a:r>
              <a:rPr lang="en-US" dirty="0" smtClean="0"/>
              <a:t>M</a:t>
            </a:r>
            <a:r>
              <a:rPr lang="sr-Latn-RS" dirty="0" smtClean="0"/>
              <a:t>etalni hir. instrumenti, laneni konci, stakleni špricevi, gumeni predmeti</a:t>
            </a:r>
          </a:p>
          <a:p>
            <a:r>
              <a:rPr lang="sr-Latn-RS" dirty="0" smtClean="0"/>
              <a:t>Improvizacija u kućnim uslovima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05712"/>
          </a:xfrm>
        </p:spPr>
        <p:txBody>
          <a:bodyPr>
            <a:normAutofit fontScale="90000"/>
          </a:bodyPr>
          <a:lstStyle/>
          <a:p>
            <a:r>
              <a:rPr lang="sr-Latn-RS" dirty="0" smtClean="0"/>
              <a:t>II Zasićena vodena para pod pritiskom</a:t>
            </a:r>
            <a:br>
              <a:rPr lang="sr-Latn-R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r>
              <a:rPr lang="en-US" dirty="0" smtClean="0"/>
              <a:t>A</a:t>
            </a:r>
            <a:r>
              <a:rPr lang="sr-Latn-RS" dirty="0" smtClean="0"/>
              <a:t>utoklav (eksterni i portabilni)</a:t>
            </a:r>
          </a:p>
          <a:p>
            <a:r>
              <a:rPr lang="en-US" dirty="0" smtClean="0"/>
              <a:t>D</a:t>
            </a:r>
            <a:r>
              <a:rPr lang="sr-Latn-RS" dirty="0" smtClean="0"/>
              <a:t>vostruko dno sa grejačima koji zagrevaju vodu, iznad je rešetka na kojoj se nalazi materijal koji se steriliše</a:t>
            </a:r>
          </a:p>
          <a:p>
            <a:r>
              <a:rPr lang="sr-Latn-RS" dirty="0" smtClean="0"/>
              <a:t>130 do 142 stepena tačka klučanja vode</a:t>
            </a:r>
          </a:p>
          <a:p>
            <a:r>
              <a:rPr lang="sr-Latn-RS" dirty="0" smtClean="0"/>
              <a:t>2 do 3 atmosfere pritisak vodene pare</a:t>
            </a:r>
          </a:p>
          <a:p>
            <a:r>
              <a:rPr lang="sr-Latn-RS" dirty="0" smtClean="0"/>
              <a:t>30 minuta od momenta postizanja visoke temperature</a:t>
            </a:r>
          </a:p>
          <a:p>
            <a:r>
              <a:rPr lang="en-US" dirty="0" smtClean="0"/>
              <a:t>S</a:t>
            </a:r>
            <a:r>
              <a:rPr lang="sr-Latn-RS" dirty="0" smtClean="0"/>
              <a:t>ušenje traje 10 do 15 minuta, 1,5 atmosfera</a:t>
            </a:r>
          </a:p>
          <a:p>
            <a:r>
              <a:rPr lang="en-US" dirty="0" smtClean="0"/>
              <a:t>S</a:t>
            </a:r>
            <a:r>
              <a:rPr lang="sr-Latn-RS" dirty="0" smtClean="0"/>
              <a:t>chimmelbuschovi doboši</a:t>
            </a:r>
          </a:p>
          <a:p>
            <a:r>
              <a:rPr lang="en-US" dirty="0" smtClean="0"/>
              <a:t>Z</a:t>
            </a:r>
            <a:r>
              <a:rPr lang="sr-Latn-RS" dirty="0" smtClean="0"/>
              <a:t>avojni materijal, operacioni veš, hirurški instrumenti</a:t>
            </a:r>
          </a:p>
          <a:p>
            <a:r>
              <a:rPr lang="en-US" dirty="0" smtClean="0"/>
              <a:t>K</a:t>
            </a:r>
            <a:r>
              <a:rPr lang="sr-Latn-RS" dirty="0" smtClean="0"/>
              <a:t>ontrola sterilizacije</a:t>
            </a:r>
          </a:p>
          <a:p>
            <a:endParaRPr lang="sr-Latn-RS" dirty="0" smtClean="0"/>
          </a:p>
          <a:p>
            <a:endParaRPr lang="sr-Latn-R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Autoklav</a:t>
            </a:r>
            <a:endParaRPr lang="en-US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09800"/>
            <a:ext cx="4562295" cy="4396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autoklav-biobase-18l-bkm-p18~384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6800" y="1523999"/>
            <a:ext cx="3872630" cy="53340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3258</TotalTime>
  <Words>1103</Words>
  <Application>Microsoft Office PowerPoint</Application>
  <PresentationFormat>On-screen Show (4:3)</PresentationFormat>
  <Paragraphs>203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Flow</vt:lpstr>
      <vt:lpstr>Asepsa i antisepsa</vt:lpstr>
      <vt:lpstr>Asepsa</vt:lpstr>
      <vt:lpstr>Slide 3</vt:lpstr>
      <vt:lpstr>Asepsa</vt:lpstr>
      <vt:lpstr>Sterilizacija</vt:lpstr>
      <vt:lpstr>1. Toplota (vlažna ili suva)</vt:lpstr>
      <vt:lpstr>I Kuvanje </vt:lpstr>
      <vt:lpstr>II Zasićena vodena para pod pritiskom </vt:lpstr>
      <vt:lpstr>Autoklav</vt:lpstr>
      <vt:lpstr>Kontrola sterilizacije </vt:lpstr>
      <vt:lpstr>III Topli suvi vazduh </vt:lpstr>
      <vt:lpstr>Suvi sterilizator</vt:lpstr>
      <vt:lpstr>IV Plamen  </vt:lpstr>
      <vt:lpstr>2. Gasna sterilizacija</vt:lpstr>
      <vt:lpstr>3. Sterilizacija gama zracima</vt:lpstr>
      <vt:lpstr>Antisepsa</vt:lpstr>
      <vt:lpstr>Slide 17</vt:lpstr>
      <vt:lpstr>Slide 18</vt:lpstr>
      <vt:lpstr>Dezinfekcija</vt:lpstr>
      <vt:lpstr>Povidon jod</vt:lpstr>
      <vt:lpstr>Vodonik peroksid H2O2</vt:lpstr>
      <vt:lpstr>Rivanol</vt:lpstr>
      <vt:lpstr>Alkohol</vt:lpstr>
      <vt:lpstr>Borna kiselina</vt:lpstr>
      <vt:lpstr>Formalin</vt:lpstr>
      <vt:lpstr>Medicinski benzin</vt:lpstr>
      <vt:lpstr>Biološka sredstva</vt:lpstr>
      <vt:lpstr>Priprema ruku hirurga</vt:lpstr>
      <vt:lpstr>Slide 29</vt:lpstr>
      <vt:lpstr>Slide 30</vt:lpstr>
      <vt:lpstr>Priprema operativnog polja</vt:lpstr>
      <vt:lpstr>Slide 32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Asepsa i antisepsa</dc:title>
  <dc:creator>Marko Spasić</dc:creator>
  <cp:lastModifiedBy>.</cp:lastModifiedBy>
  <cp:revision>55</cp:revision>
  <dcterms:created xsi:type="dcterms:W3CDTF">2006-08-16T00:00:00Z</dcterms:created>
  <dcterms:modified xsi:type="dcterms:W3CDTF">2019-09-12T18:08:21Z</dcterms:modified>
</cp:coreProperties>
</file>